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60" r:id="rId3"/>
    <p:sldId id="272" r:id="rId4"/>
    <p:sldId id="257" r:id="rId5"/>
    <p:sldId id="265" r:id="rId6"/>
    <p:sldId id="258" r:id="rId7"/>
    <p:sldId id="264" r:id="rId8"/>
    <p:sldId id="274" r:id="rId9"/>
    <p:sldId id="259" r:id="rId10"/>
    <p:sldId id="261" r:id="rId11"/>
    <p:sldId id="275" r:id="rId12"/>
    <p:sldId id="282" r:id="rId13"/>
    <p:sldId id="276" r:id="rId14"/>
    <p:sldId id="277" r:id="rId15"/>
    <p:sldId id="284" r:id="rId16"/>
    <p:sldId id="278" r:id="rId17"/>
    <p:sldId id="279" r:id="rId18"/>
    <p:sldId id="281" r:id="rId19"/>
    <p:sldId id="285" r:id="rId20"/>
    <p:sldId id="271"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1556"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3EC5DE-A4D8-F94D-8D08-E7E1EEA04881}" type="datetimeFigureOut">
              <a:rPr lang="en-US" smtClean="0"/>
              <a:t>08/19/2019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9A53D-A83B-624E-B18D-A8A7E101001C}" type="slidenum">
              <a:rPr lang="en-US" smtClean="0"/>
              <a:t>‹#›</a:t>
            </a:fld>
            <a:endParaRPr lang="en-US"/>
          </a:p>
        </p:txBody>
      </p:sp>
    </p:spTree>
    <p:extLst>
      <p:ext uri="{BB962C8B-B14F-4D97-AF65-F5344CB8AC3E}">
        <p14:creationId xmlns:p14="http://schemas.microsoft.com/office/powerpoint/2010/main" val="2879090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B5C4D-78F1-C643-9446-2AAC0D8408DB}" type="datetimeFigureOut">
              <a:rPr lang="en-US" smtClean="0"/>
              <a:t>08/19/2019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61524A-2DAE-4B44-8FD6-091BC05435A4}" type="slidenum">
              <a:rPr lang="en-US" smtClean="0"/>
              <a:t>‹#›</a:t>
            </a:fld>
            <a:endParaRPr lang="en-US"/>
          </a:p>
        </p:txBody>
      </p:sp>
    </p:spTree>
    <p:extLst>
      <p:ext uri="{BB962C8B-B14F-4D97-AF65-F5344CB8AC3E}">
        <p14:creationId xmlns:p14="http://schemas.microsoft.com/office/powerpoint/2010/main" val="2763624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524A-2DAE-4B44-8FD6-091BC05435A4}" type="slidenum">
              <a:rPr lang="en-US" smtClean="0"/>
              <a:t>20</a:t>
            </a:fld>
            <a:endParaRPr lang="en-US"/>
          </a:p>
        </p:txBody>
      </p:sp>
    </p:spTree>
    <p:extLst>
      <p:ext uri="{BB962C8B-B14F-4D97-AF65-F5344CB8AC3E}">
        <p14:creationId xmlns:p14="http://schemas.microsoft.com/office/powerpoint/2010/main" val="3471087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alphaModFix amt="58000"/>
          </a:blip>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ltGray">
          <a:xfrm>
            <a:off x="2" y="0"/>
            <a:ext cx="9143999" cy="5135430"/>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08/19/2019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08/19/2019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9"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1"/>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1"/>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08/19/2019</a:t>
            </a:fld>
            <a:endParaRPr lang="en-US"/>
          </a:p>
        </p:txBody>
      </p:sp>
      <p:sp>
        <p:nvSpPr>
          <p:cNvPr id="5" name="Footer Placeholder 4"/>
          <p:cNvSpPr>
            <a:spLocks noGrp="1"/>
          </p:cNvSpPr>
          <p:nvPr>
            <p:ph type="ftr" sz="quarter" idx="11"/>
          </p:nvPr>
        </p:nvSpPr>
        <p:spPr>
          <a:xfrm>
            <a:off x="2640598" y="6377460"/>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08/19/2019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24B7D1"/>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solidFill>
                  <a:schemeClr val="tx1"/>
                </a:solidFill>
                <a:effectLst>
                  <a:outerShdw blurRad="50800" dist="38100" dir="2700000" algn="tl" rotWithShape="0">
                    <a:prstClr val="black">
                      <a:alpha val="40000"/>
                    </a:prstClr>
                  </a:outerShdw>
                </a:effectLst>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t>08/19/2019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t>08/19/2019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698988"/>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1"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698988"/>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t>08/19/2019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C3A134-F1C3-464B-BF47-54DC2DE08F52}" type="datetimeFigureOut">
              <a:rPr lang="en-US" smtClean="0"/>
              <a:t>08/19/2019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08/19/2019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378"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t>08/19/2019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1"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t>08/19/2019</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30271"/>
            <a:ext cx="9156912" cy="1433733"/>
          </a:xfrm>
          <a:prstGeom prst="rect">
            <a:avLst/>
          </a:prstGeom>
          <a:solidFill>
            <a:schemeClr val="accent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1"/>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2"/>
            <a:ext cx="8229600" cy="4625609"/>
          </a:xfrm>
          <a:prstGeom prst="rect">
            <a:avLst/>
          </a:prstGeom>
        </p:spPr>
        <p:txBody>
          <a:bodyPr vert="horz" lIns="54864" tIns="91440" rtlCol="0">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t>08/19/2019</a:t>
            </a:fld>
            <a:endParaRPr lang="en-US" dirty="0"/>
          </a:p>
        </p:txBody>
      </p:sp>
      <p:sp>
        <p:nvSpPr>
          <p:cNvPr id="5" name="Footer Placeholder 4"/>
          <p:cNvSpPr>
            <a:spLocks noGrp="1"/>
          </p:cNvSpPr>
          <p:nvPr>
            <p:ph type="ftr" sz="quarter" idx="3"/>
          </p:nvPr>
        </p:nvSpPr>
        <p:spPr>
          <a:xfrm>
            <a:off x="2640598"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a:t>
            </a:fld>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41752" y="622037"/>
            <a:ext cx="5005917" cy="2540000"/>
          </a:xfrm>
        </p:spPr>
        <p:txBody>
          <a:bodyPr>
            <a:normAutofit/>
          </a:bodyPr>
          <a:lstStyle/>
          <a:p>
            <a:r>
              <a:rPr lang="en-US" sz="2800" dirty="0" smtClean="0">
                <a:latin typeface="Avenir Next Condensed Regular"/>
                <a:cs typeface="Avenir Next Condensed Regular"/>
              </a:rPr>
              <a:t>“Advancing the capacity of our People and Tribes for the benefit of the region”</a:t>
            </a:r>
            <a:endParaRPr lang="en-US" sz="2800" dirty="0">
              <a:latin typeface="Avenir Next Condensed Regular"/>
              <a:cs typeface="Avenir Next Condensed Regular"/>
            </a:endParaRPr>
          </a:p>
        </p:txBody>
      </p:sp>
      <p:pic>
        <p:nvPicPr>
          <p:cNvPr id="8" name="Picture 7" descr="2 Full Kawerak Logo_White_with Words_72-01.png"/>
          <p:cNvPicPr>
            <a:picLocks noChangeAspect="1"/>
          </p:cNvPicPr>
          <p:nvPr/>
        </p:nvPicPr>
        <p:blipFill rotWithShape="1">
          <a:blip r:embed="rId2" cstate="email">
            <a:alphaModFix/>
            <a:duotone>
              <a:prstClr val="black"/>
              <a:srgbClr val="FFFFFF">
                <a:tint val="45000"/>
                <a:satMod val="400000"/>
              </a:srgbClr>
            </a:duotone>
            <a:extLst>
              <a:ext uri="{BEBA8EAE-BF5A-486C-A8C5-ECC9F3942E4B}">
                <a14:imgProps xmlns:a14="http://schemas.microsoft.com/office/drawing/2010/main">
                  <a14:imgLayer r:embed="rId3">
                    <a14:imgEffect>
                      <a14:sharpenSoften amount="1000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055061" y="3427923"/>
            <a:ext cx="2088940" cy="1512378"/>
          </a:xfrm>
          <a:prstGeom prst="rect">
            <a:avLst/>
          </a:prstGeom>
        </p:spPr>
      </p:pic>
      <p:pic>
        <p:nvPicPr>
          <p:cNvPr id="9" name="Picture 8" descr="2 Full Kawerak Logo_White_with Words_72-01.png"/>
          <p:cNvPicPr>
            <a:picLocks noChangeAspect="1"/>
          </p:cNvPicPr>
          <p:nvPr/>
        </p:nvPicPr>
        <p:blipFill rotWithShape="1">
          <a:blip r:embed="rId4" cstate="email">
            <a:alphaModFix/>
            <a:duotone>
              <a:prstClr val="black"/>
              <a:srgbClr val="FFFFFF">
                <a:tint val="45000"/>
                <a:satMod val="400000"/>
              </a:srgbClr>
            </a:duotone>
            <a:extLst>
              <a:ext uri="{BEBA8EAE-BF5A-486C-A8C5-ECC9F3942E4B}">
                <a14:imgProps xmlns:a14="http://schemas.microsoft.com/office/drawing/2010/main">
                  <a14:imgLayer r:embed="rId5">
                    <a14:imgEffect>
                      <a14:sharpenSoften amount="1000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3217334" y="1057254"/>
            <a:ext cx="6498167" cy="806502"/>
          </a:xfrm>
          <a:prstGeom prst="rect">
            <a:avLst/>
          </a:prstGeom>
          <a:effectLst>
            <a:outerShdw blurRad="50800" dist="38100" dir="2700000" algn="tl" rotWithShape="0">
              <a:prstClr val="black">
                <a:alpha val="40000"/>
              </a:prstClr>
            </a:outerShdw>
          </a:effectLst>
        </p:spPr>
      </p:pic>
      <p:pic>
        <p:nvPicPr>
          <p:cNvPr id="10" name="Picture 9" descr="Dry fish focus one sunset _ Sarah WA.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76" y="1"/>
            <a:ext cx="3857627" cy="5143502"/>
          </a:xfrm>
          <a:prstGeom prst="rect">
            <a:avLst/>
          </a:prstGeom>
          <a:ln w="19050" cmpd="sng">
            <a:solidFill>
              <a:schemeClr val="tx1"/>
            </a:solidFill>
          </a:ln>
        </p:spPr>
      </p:pic>
    </p:spTree>
    <p:extLst>
      <p:ext uri="{BB962C8B-B14F-4D97-AF65-F5344CB8AC3E}">
        <p14:creationId xmlns:p14="http://schemas.microsoft.com/office/powerpoint/2010/main" val="3352856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1130"/>
            <a:ext cx="9144000" cy="3060192"/>
          </a:xfrm>
          <a:prstGeom prst="rect">
            <a:avLst/>
          </a:prstGeom>
        </p:spPr>
      </p:pic>
      <p:cxnSp>
        <p:nvCxnSpPr>
          <p:cNvPr id="10" name="Straight Connector 9"/>
          <p:cNvCxnSpPr/>
          <p:nvPr/>
        </p:nvCxnSpPr>
        <p:spPr>
          <a:xfrm>
            <a:off x="0" y="2880422"/>
            <a:ext cx="9423400"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30037" y="2557370"/>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Objectives</a:t>
            </a:r>
            <a:endParaRPr lang="en-US" sz="2800" b="0" dirty="0">
              <a:latin typeface="Linux Libertine Bold"/>
              <a:cs typeface="Linux Libertine Bold"/>
            </a:endParaRPr>
          </a:p>
        </p:txBody>
      </p:sp>
      <p:sp>
        <p:nvSpPr>
          <p:cNvPr id="8" name="TextBox 7"/>
          <p:cNvSpPr txBox="1"/>
          <p:nvPr/>
        </p:nvSpPr>
        <p:spPr>
          <a:xfrm>
            <a:off x="532437" y="3252896"/>
            <a:ext cx="8254884" cy="2585323"/>
          </a:xfrm>
          <a:prstGeom prst="rect">
            <a:avLst/>
          </a:prstGeom>
          <a:noFill/>
        </p:spPr>
        <p:txBody>
          <a:bodyPr wrap="square" rtlCol="0">
            <a:spAutoFit/>
          </a:bodyPr>
          <a:lstStyle/>
          <a:p>
            <a:r>
              <a:rPr lang="en-US" dirty="0"/>
              <a:t>Objectives: </a:t>
            </a:r>
          </a:p>
          <a:p>
            <a:r>
              <a:rPr lang="en-US" dirty="0"/>
              <a:t>1. To provide opportunities for Tribal members to take part in job training, work and education related activities that lead to economic self-sufficiency. We will encourage Tribal members to support their children by preparing for, accepting and retaining employment. </a:t>
            </a:r>
          </a:p>
          <a:p>
            <a:endParaRPr lang="en-US" dirty="0"/>
          </a:p>
          <a:p>
            <a:r>
              <a:rPr lang="en-US" dirty="0"/>
              <a:t>2. To improve the quality of services offered by Kawerak EESS Division for the</a:t>
            </a:r>
          </a:p>
          <a:p>
            <a:r>
              <a:rPr lang="en-US" dirty="0"/>
              <a:t>Tribal members of the Bering Strait region by expanding access to sustainable</a:t>
            </a:r>
          </a:p>
          <a:p>
            <a:r>
              <a:rPr lang="en-US" dirty="0"/>
              <a:t>funding. </a:t>
            </a:r>
          </a:p>
        </p:txBody>
      </p:sp>
    </p:spTree>
    <p:extLst>
      <p:ext uri="{BB962C8B-B14F-4D97-AF65-F5344CB8AC3E}">
        <p14:creationId xmlns:p14="http://schemas.microsoft.com/office/powerpoint/2010/main" val="2868012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2880422"/>
            <a:ext cx="9423400" cy="0"/>
          </a:xfrm>
          <a:prstGeom prst="line">
            <a:avLst/>
          </a:prstGeom>
          <a:ln w="5715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l="4894" t="1429" r="-4894" b="21561"/>
          <a:stretch/>
        </p:blipFill>
        <p:spPr>
          <a:xfrm>
            <a:off x="0" y="-2033204"/>
            <a:ext cx="9673555" cy="4893136"/>
          </a:xfrm>
          <a:prstGeom prst="rect">
            <a:avLst/>
          </a:prstGeom>
        </p:spPr>
      </p:pic>
      <p:sp>
        <p:nvSpPr>
          <p:cNvPr id="3" name="Rectangle 2"/>
          <p:cNvSpPr/>
          <p:nvPr/>
        </p:nvSpPr>
        <p:spPr>
          <a:xfrm>
            <a:off x="2430037" y="2557370"/>
            <a:ext cx="4624912" cy="674236"/>
          </a:xfrm>
          <a:prstGeom prst="rect">
            <a:avLst/>
          </a:prstGeom>
          <a:solidFill>
            <a:schemeClr val="accent5">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Objectives</a:t>
            </a:r>
            <a:endParaRPr lang="en-US" sz="2800" b="0" dirty="0">
              <a:latin typeface="Linux Libertine Bold"/>
              <a:cs typeface="Linux Libertine Bold"/>
            </a:endParaRPr>
          </a:p>
        </p:txBody>
      </p:sp>
      <p:sp>
        <p:nvSpPr>
          <p:cNvPr id="8" name="TextBox 7"/>
          <p:cNvSpPr txBox="1"/>
          <p:nvPr/>
        </p:nvSpPr>
        <p:spPr>
          <a:xfrm>
            <a:off x="532437" y="3252896"/>
            <a:ext cx="8254884" cy="3139321"/>
          </a:xfrm>
          <a:prstGeom prst="rect">
            <a:avLst/>
          </a:prstGeom>
          <a:noFill/>
        </p:spPr>
        <p:txBody>
          <a:bodyPr wrap="square" rtlCol="0">
            <a:spAutoFit/>
          </a:bodyPr>
          <a:lstStyle/>
          <a:p>
            <a:r>
              <a:rPr lang="en-US" dirty="0"/>
              <a:t>3. To improve partnerships with other community organizations which support our participants and mission, through collaboration and support of their community projects and goals. </a:t>
            </a:r>
          </a:p>
          <a:p>
            <a:endParaRPr lang="en-US" dirty="0"/>
          </a:p>
          <a:p>
            <a:r>
              <a:rPr lang="en-US" dirty="0"/>
              <a:t>4. To provide information, capacity building through consultation and technical assistance/advising, and facilitating collaborative programs and service delivery among the Tribal communities primarily within Bering Strait region, through its partnerships with the nonprofit Tribal affiliate organizations and Tribal Councils. </a:t>
            </a:r>
          </a:p>
          <a:p>
            <a:endParaRPr lang="en-US" dirty="0"/>
          </a:p>
          <a:p>
            <a:r>
              <a:rPr lang="en-US" dirty="0"/>
              <a:t>5. To provide coordination and outreach within the region through newsletters, public    outreach, and social media.</a:t>
            </a:r>
          </a:p>
        </p:txBody>
      </p:sp>
    </p:spTree>
    <p:extLst>
      <p:ext uri="{BB962C8B-B14F-4D97-AF65-F5344CB8AC3E}">
        <p14:creationId xmlns:p14="http://schemas.microsoft.com/office/powerpoint/2010/main" val="1045644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Communities	</a:t>
            </a:r>
            <a:endParaRPr lang="en-US" dirty="0"/>
          </a:p>
        </p:txBody>
      </p:sp>
      <p:sp>
        <p:nvSpPr>
          <p:cNvPr id="3" name="Content Placeholder 2"/>
          <p:cNvSpPr>
            <a:spLocks noGrp="1"/>
          </p:cNvSpPr>
          <p:nvPr>
            <p:ph idx="1"/>
          </p:nvPr>
        </p:nvSpPr>
        <p:spPr/>
        <p:txBody>
          <a:bodyPr/>
          <a:lstStyle/>
          <a:p>
            <a:pPr marL="118872" indent="0">
              <a:buNone/>
            </a:pPr>
            <a:r>
              <a:rPr lang="en-US" dirty="0"/>
              <a:t>Brevig Mission, Council, Diomede, Elim, King Island, Gambell, Golovin, Koyuk, Mary’s Igloo</a:t>
            </a:r>
            <a:r>
              <a:rPr lang="en-US" dirty="0" smtClean="0"/>
              <a:t>,, </a:t>
            </a:r>
            <a:r>
              <a:rPr lang="en-US" dirty="0"/>
              <a:t>St. Michael</a:t>
            </a:r>
            <a:r>
              <a:rPr lang="en-US" dirty="0" smtClean="0"/>
              <a:t>,, </a:t>
            </a:r>
            <a:r>
              <a:rPr lang="en-US" dirty="0"/>
              <a:t>Shaktoolik, Shishmaref, Solomon</a:t>
            </a:r>
            <a:r>
              <a:rPr lang="en-US" dirty="0" smtClean="0"/>
              <a:t>,, </a:t>
            </a:r>
            <a:r>
              <a:rPr lang="en-US" dirty="0"/>
              <a:t>Teller, Unalakleet, Wales, White </a:t>
            </a:r>
            <a:r>
              <a:rPr lang="en-US" dirty="0" smtClean="0"/>
              <a:t>Mountain</a:t>
            </a:r>
          </a:p>
          <a:p>
            <a:pPr marL="118872" indent="0">
              <a:buNone/>
            </a:pPr>
            <a:endParaRPr lang="en-US" dirty="0"/>
          </a:p>
          <a:p>
            <a:pPr marL="118872" indent="0">
              <a:buNone/>
            </a:pPr>
            <a:r>
              <a:rPr lang="en-US" dirty="0" smtClean="0"/>
              <a:t>Nome Eskimo, Savoonga, &amp; Stebbins are provided services through </a:t>
            </a:r>
            <a:r>
              <a:rPr lang="en-US" dirty="0" err="1" smtClean="0"/>
              <a:t>RurAL</a:t>
            </a:r>
            <a:r>
              <a:rPr lang="en-US" dirty="0" smtClean="0"/>
              <a:t> CAP</a:t>
            </a:r>
            <a:endParaRPr lang="en-US" dirty="0"/>
          </a:p>
        </p:txBody>
      </p:sp>
    </p:spTree>
    <p:extLst>
      <p:ext uri="{BB962C8B-B14F-4D97-AF65-F5344CB8AC3E}">
        <p14:creationId xmlns:p14="http://schemas.microsoft.com/office/powerpoint/2010/main" val="74712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2829622"/>
            <a:ext cx="9144000" cy="0"/>
          </a:xfrm>
          <a:prstGeom prst="line">
            <a:avLst/>
          </a:prstGeom>
          <a:ln w="57150"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454" b="37258"/>
          <a:stretch/>
        </p:blipFill>
        <p:spPr>
          <a:xfrm>
            <a:off x="-71336" y="-471298"/>
            <a:ext cx="9215336" cy="3300920"/>
          </a:xfrm>
          <a:prstGeom prst="rect">
            <a:avLst/>
          </a:prstGeom>
        </p:spPr>
      </p:pic>
      <p:sp>
        <p:nvSpPr>
          <p:cNvPr id="3" name="Rectangle 2"/>
          <p:cNvSpPr/>
          <p:nvPr/>
        </p:nvSpPr>
        <p:spPr>
          <a:xfrm>
            <a:off x="2430037" y="2447609"/>
            <a:ext cx="4624912" cy="954931"/>
          </a:xfrm>
          <a:prstGeom prst="rect">
            <a:avLst/>
          </a:prstGeom>
          <a:solidFill>
            <a:schemeClr val="accent4">
              <a:lumMod val="65000"/>
              <a:lumOff val="3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Activities </a:t>
            </a:r>
            <a:endParaRPr lang="en-US" sz="2800" b="0" dirty="0">
              <a:latin typeface="Linux Libertine Bold"/>
              <a:cs typeface="Linux Libertine Bold"/>
            </a:endParaRPr>
          </a:p>
        </p:txBody>
      </p:sp>
      <p:cxnSp>
        <p:nvCxnSpPr>
          <p:cNvPr id="5" name="Straight Connector 4"/>
          <p:cNvCxnSpPr/>
          <p:nvPr/>
        </p:nvCxnSpPr>
        <p:spPr>
          <a:xfrm>
            <a:off x="4828723" y="3700459"/>
            <a:ext cx="15677" cy="2932143"/>
          </a:xfrm>
          <a:prstGeom prst="line">
            <a:avLst/>
          </a:prstGeom>
          <a:ln>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6811" y="3479866"/>
            <a:ext cx="3966451" cy="3323987"/>
          </a:xfrm>
          <a:prstGeom prst="rect">
            <a:avLst/>
          </a:prstGeom>
          <a:noFill/>
        </p:spPr>
        <p:txBody>
          <a:bodyPr wrap="square" rtlCol="0">
            <a:spAutoFit/>
          </a:bodyPr>
          <a:lstStyle/>
          <a:p>
            <a:r>
              <a:rPr lang="en-US" sz="1600" dirty="0"/>
              <a:t>1) </a:t>
            </a:r>
            <a:r>
              <a:rPr lang="en-US" sz="1600" dirty="0" smtClean="0"/>
              <a:t>Develop </a:t>
            </a:r>
            <a:r>
              <a:rPr lang="en-US" sz="1600" dirty="0"/>
              <a:t>and expand existing training </a:t>
            </a:r>
            <a:r>
              <a:rPr lang="en-US" sz="1600" dirty="0" smtClean="0"/>
              <a:t>programs in </a:t>
            </a:r>
            <a:r>
              <a:rPr lang="en-US" sz="1600" dirty="0"/>
              <a:t>high-growth industries and where there is a need for employees.</a:t>
            </a:r>
          </a:p>
          <a:p>
            <a:endParaRPr lang="en-US" sz="1600" dirty="0"/>
          </a:p>
          <a:p>
            <a:r>
              <a:rPr lang="en-US" sz="1600" dirty="0"/>
              <a:t>2) </a:t>
            </a:r>
            <a:r>
              <a:rPr lang="en-US" sz="1600" dirty="0" smtClean="0"/>
              <a:t>Provide coordination </a:t>
            </a:r>
            <a:r>
              <a:rPr lang="en-US" sz="1600" dirty="0"/>
              <a:t>and outreach </a:t>
            </a:r>
            <a:r>
              <a:rPr lang="en-US" sz="1600" dirty="0" smtClean="0"/>
              <a:t>for services via newsletters</a:t>
            </a:r>
            <a:r>
              <a:rPr lang="en-US" sz="1600" dirty="0"/>
              <a:t>, radio announcements, public outreach, and social media.</a:t>
            </a:r>
          </a:p>
          <a:p>
            <a:endParaRPr lang="en-US" sz="1600" dirty="0"/>
          </a:p>
          <a:p>
            <a:r>
              <a:rPr lang="en-US" sz="1600" dirty="0"/>
              <a:t>3) Collaborate with regional organizations to understand regional economic development and create strategies </a:t>
            </a:r>
            <a:r>
              <a:rPr lang="en-US" sz="1600" dirty="0" smtClean="0"/>
              <a:t>to address them. </a:t>
            </a:r>
            <a:endParaRPr lang="en-US" sz="1600" dirty="0"/>
          </a:p>
          <a:p>
            <a:endParaRPr lang="en-US" dirty="0"/>
          </a:p>
        </p:txBody>
      </p:sp>
      <p:sp>
        <p:nvSpPr>
          <p:cNvPr id="9" name="TextBox 8"/>
          <p:cNvSpPr txBox="1"/>
          <p:nvPr/>
        </p:nvSpPr>
        <p:spPr>
          <a:xfrm>
            <a:off x="5173629" y="3512301"/>
            <a:ext cx="3762640" cy="3046988"/>
          </a:xfrm>
          <a:prstGeom prst="rect">
            <a:avLst/>
          </a:prstGeom>
          <a:noFill/>
        </p:spPr>
        <p:txBody>
          <a:bodyPr wrap="square" rtlCol="0">
            <a:spAutoFit/>
          </a:bodyPr>
          <a:lstStyle/>
          <a:p>
            <a:r>
              <a:rPr lang="en-US" sz="1600" dirty="0"/>
              <a:t>4) Establish, collaborate and improve partnerships with other community organizations and partners who support our participants self-sufficiently goals.</a:t>
            </a:r>
          </a:p>
          <a:p>
            <a:endParaRPr lang="en-US" sz="1600" dirty="0"/>
          </a:p>
          <a:p>
            <a:r>
              <a:rPr lang="en-US" sz="1600" dirty="0"/>
              <a:t>5) Remove obstacles that will enable tribal members to secure employment through support services. </a:t>
            </a:r>
            <a:r>
              <a:rPr lang="en-US" sz="1600" dirty="0" smtClean="0"/>
              <a:t>Support includes </a:t>
            </a:r>
            <a:r>
              <a:rPr lang="en-US" sz="1600" dirty="0"/>
              <a:t>but not limited job placement, training, work experience, and youth internships, tuition, grants, application fees, tools and </a:t>
            </a:r>
            <a:r>
              <a:rPr lang="en-US" sz="1600" dirty="0" smtClean="0"/>
              <a:t>clothing.</a:t>
            </a:r>
            <a:endParaRPr lang="en-US" dirty="0"/>
          </a:p>
        </p:txBody>
      </p:sp>
    </p:spTree>
    <p:extLst>
      <p:ext uri="{BB962C8B-B14F-4D97-AF65-F5344CB8AC3E}">
        <p14:creationId xmlns:p14="http://schemas.microsoft.com/office/powerpoint/2010/main" val="3141156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b="39632"/>
          <a:stretch/>
        </p:blipFill>
        <p:spPr>
          <a:xfrm flipH="1">
            <a:off x="5979673" y="-52338"/>
            <a:ext cx="3158805" cy="286039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41" y="-15774"/>
            <a:ext cx="4234776" cy="2823184"/>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l="12422" r="21056" b="7577"/>
          <a:stretch/>
        </p:blipFill>
        <p:spPr>
          <a:xfrm>
            <a:off x="3060970" y="-52338"/>
            <a:ext cx="2976664" cy="3101732"/>
          </a:xfrm>
          <a:prstGeom prst="rect">
            <a:avLst/>
          </a:prstGeom>
        </p:spPr>
      </p:pic>
      <p:cxnSp>
        <p:nvCxnSpPr>
          <p:cNvPr id="10" name="Straight Connector 9"/>
          <p:cNvCxnSpPr/>
          <p:nvPr/>
        </p:nvCxnSpPr>
        <p:spPr>
          <a:xfrm>
            <a:off x="0" y="2829622"/>
            <a:ext cx="9423400" cy="0"/>
          </a:xfrm>
          <a:prstGeom prst="line">
            <a:avLst/>
          </a:prstGeom>
          <a:ln w="5715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41097" y="2447609"/>
            <a:ext cx="4624912" cy="954931"/>
          </a:xfrm>
          <a:prstGeom prst="rect">
            <a:avLst/>
          </a:prstGeom>
          <a:solidFill>
            <a:schemeClr val="accent5">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Activities </a:t>
            </a:r>
            <a:endParaRPr lang="en-US" sz="2800" b="0" dirty="0">
              <a:latin typeface="Linux Libertine Bold"/>
              <a:cs typeface="Linux Libertine Bold"/>
            </a:endParaRPr>
          </a:p>
        </p:txBody>
      </p:sp>
      <p:cxnSp>
        <p:nvCxnSpPr>
          <p:cNvPr id="5" name="Straight Connector 4"/>
          <p:cNvCxnSpPr/>
          <p:nvPr/>
        </p:nvCxnSpPr>
        <p:spPr>
          <a:xfrm>
            <a:off x="4828723" y="3700459"/>
            <a:ext cx="15677" cy="2932143"/>
          </a:xfrm>
          <a:prstGeom prst="line">
            <a:avLst/>
          </a:prstGeom>
          <a:ln>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56897" y="3383146"/>
            <a:ext cx="3762640" cy="3323987"/>
          </a:xfrm>
          <a:prstGeom prst="rect">
            <a:avLst/>
          </a:prstGeom>
          <a:noFill/>
        </p:spPr>
        <p:txBody>
          <a:bodyPr wrap="square" rtlCol="0">
            <a:spAutoFit/>
          </a:bodyPr>
          <a:lstStyle/>
          <a:p>
            <a:endParaRPr lang="en-US" dirty="0"/>
          </a:p>
          <a:p>
            <a:r>
              <a:rPr lang="en-US" sz="1600" dirty="0" smtClean="0">
                <a:solidFill>
                  <a:schemeClr val="accent4">
                    <a:lumMod val="50000"/>
                    <a:lumOff val="50000"/>
                  </a:schemeClr>
                </a:solidFill>
              </a:rPr>
              <a:t>8</a:t>
            </a:r>
            <a:r>
              <a:rPr lang="en-US" sz="1600" dirty="0">
                <a:solidFill>
                  <a:schemeClr val="accent4">
                    <a:lumMod val="50000"/>
                    <a:lumOff val="50000"/>
                  </a:schemeClr>
                </a:solidFill>
              </a:rPr>
              <a:t>) Provide reentry referral services to participants with the assistance of our program partners, services include: support group services, employment and training, and assisting former inmates with accessing basic need services</a:t>
            </a:r>
            <a:r>
              <a:rPr lang="en-US" sz="1600" dirty="0" smtClean="0">
                <a:solidFill>
                  <a:schemeClr val="accent4">
                    <a:lumMod val="50000"/>
                    <a:lumOff val="50000"/>
                  </a:schemeClr>
                </a:solidFill>
              </a:rPr>
              <a:t>.</a:t>
            </a:r>
          </a:p>
          <a:p>
            <a:endParaRPr lang="en-US" sz="1600" dirty="0" smtClean="0">
              <a:solidFill>
                <a:schemeClr val="accent4">
                  <a:lumMod val="50000"/>
                  <a:lumOff val="50000"/>
                </a:schemeClr>
              </a:solidFill>
            </a:endParaRPr>
          </a:p>
          <a:p>
            <a:r>
              <a:rPr lang="en-US" sz="1600" dirty="0">
                <a:solidFill>
                  <a:schemeClr val="bg1">
                    <a:lumMod val="50000"/>
                  </a:schemeClr>
                </a:solidFill>
              </a:rPr>
              <a:t>9) Support Collective Impact Initiatives for Growing our own Teachers and Nurses in the region that support, train and employ the local workforce for jobs located in the villages. </a:t>
            </a:r>
            <a:endParaRPr lang="en-US" sz="1600" dirty="0">
              <a:solidFill>
                <a:schemeClr val="bg1">
                  <a:lumMod val="50000"/>
                </a:schemeClr>
              </a:solidFill>
            </a:endParaRPr>
          </a:p>
        </p:txBody>
      </p:sp>
      <p:sp>
        <p:nvSpPr>
          <p:cNvPr id="11" name="TextBox 10"/>
          <p:cNvSpPr txBox="1"/>
          <p:nvPr/>
        </p:nvSpPr>
        <p:spPr>
          <a:xfrm>
            <a:off x="384666" y="3384186"/>
            <a:ext cx="3762640" cy="3385542"/>
          </a:xfrm>
          <a:prstGeom prst="rect">
            <a:avLst/>
          </a:prstGeom>
          <a:noFill/>
        </p:spPr>
        <p:txBody>
          <a:bodyPr wrap="square" rtlCol="0">
            <a:spAutoFit/>
          </a:bodyPr>
          <a:lstStyle/>
          <a:p>
            <a:endParaRPr lang="en-US" dirty="0"/>
          </a:p>
          <a:p>
            <a:r>
              <a:rPr lang="en-US" sz="1600" dirty="0">
                <a:solidFill>
                  <a:schemeClr val="accent4">
                    <a:lumMod val="50000"/>
                    <a:lumOff val="50000"/>
                  </a:schemeClr>
                </a:solidFill>
              </a:rPr>
              <a:t>6) Provide Family Self-Sufficiency Assistance, including GED and Adult Education, Child Care, Personal Finance classes, family-focused support and Elder referral services.</a:t>
            </a:r>
          </a:p>
          <a:p>
            <a:endParaRPr lang="en-US" sz="1600" dirty="0">
              <a:solidFill>
                <a:schemeClr val="accent4">
                  <a:lumMod val="50000"/>
                  <a:lumOff val="50000"/>
                </a:schemeClr>
              </a:solidFill>
            </a:endParaRPr>
          </a:p>
          <a:p>
            <a:r>
              <a:rPr lang="en-US" sz="1600" dirty="0">
                <a:solidFill>
                  <a:schemeClr val="accent4">
                    <a:lumMod val="50000"/>
                    <a:lumOff val="50000"/>
                  </a:schemeClr>
                </a:solidFill>
              </a:rPr>
              <a:t>7) Promote services for Elders and their caretakers, including but not limited to educational and informational workshops with program partners.</a:t>
            </a:r>
          </a:p>
          <a:p>
            <a:endParaRPr lang="en-US" dirty="0"/>
          </a:p>
          <a:p>
            <a:endParaRPr lang="en-US" dirty="0"/>
          </a:p>
        </p:txBody>
      </p:sp>
    </p:spTree>
    <p:extLst>
      <p:ext uri="{BB962C8B-B14F-4D97-AF65-F5344CB8AC3E}">
        <p14:creationId xmlns:p14="http://schemas.microsoft.com/office/powerpoint/2010/main" val="1422564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2" cstate="email">
            <a:extLst>
              <a:ext uri="{28A0092B-C50C-407E-A947-70E740481C1C}">
                <a14:useLocalDpi xmlns:a14="http://schemas.microsoft.com/office/drawing/2010/main" val="0"/>
              </a:ext>
            </a:extLst>
          </a:blip>
          <a:srcRect l="8980" t="25929" r="8176"/>
          <a:stretch/>
        </p:blipFill>
        <p:spPr bwMode="auto">
          <a:xfrm>
            <a:off x="2458918" y="99501"/>
            <a:ext cx="4226163" cy="2568047"/>
          </a:xfrm>
          <a:prstGeom prst="rect">
            <a:avLst/>
          </a:prstGeom>
          <a:ln>
            <a:noFill/>
          </a:ln>
          <a:extLst>
            <a:ext uri="{53640926-AAD7-44D8-BBD7-CCE9431645EC}">
              <a14:shadowObscured xmlns:a14="http://schemas.microsoft.com/office/drawing/2010/main"/>
            </a:ext>
          </a:extLst>
        </p:spPr>
      </p:pic>
      <p:cxnSp>
        <p:nvCxnSpPr>
          <p:cNvPr id="10" name="Straight Connector 9"/>
          <p:cNvCxnSpPr/>
          <p:nvPr/>
        </p:nvCxnSpPr>
        <p:spPr>
          <a:xfrm>
            <a:off x="0" y="2846676"/>
            <a:ext cx="9144000" cy="0"/>
          </a:xfrm>
          <a:prstGeom prst="line">
            <a:avLst/>
          </a:prstGeom>
          <a:ln w="57150"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259544" y="2422900"/>
            <a:ext cx="4624912" cy="954931"/>
          </a:xfrm>
          <a:prstGeom prst="rect">
            <a:avLst/>
          </a:prstGeom>
          <a:solidFill>
            <a:schemeClr val="accent5">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Activities </a:t>
            </a:r>
            <a:endParaRPr lang="en-US" sz="2800" b="0" dirty="0">
              <a:latin typeface="Linux Libertine Bold"/>
              <a:cs typeface="Linux Libertine Bold"/>
            </a:endParaRPr>
          </a:p>
        </p:txBody>
      </p:sp>
      <p:sp>
        <p:nvSpPr>
          <p:cNvPr id="7" name="Rectangle 6"/>
          <p:cNvSpPr/>
          <p:nvPr/>
        </p:nvSpPr>
        <p:spPr>
          <a:xfrm>
            <a:off x="332172" y="3518016"/>
            <a:ext cx="8463958" cy="1477328"/>
          </a:xfrm>
          <a:prstGeom prst="rect">
            <a:avLst/>
          </a:prstGeom>
        </p:spPr>
        <p:txBody>
          <a:bodyPr wrap="square">
            <a:spAutoFit/>
          </a:bodyPr>
          <a:lstStyle/>
          <a:p>
            <a:r>
              <a:rPr lang="en-US" dirty="0">
                <a:solidFill>
                  <a:schemeClr val="bg1">
                    <a:lumMod val="50000"/>
                  </a:schemeClr>
                </a:solidFill>
              </a:rPr>
              <a:t>10)Improve internet access for distance delivery for instruction and support services for rural communities.</a:t>
            </a:r>
          </a:p>
          <a:p>
            <a:endParaRPr lang="en-US" dirty="0">
              <a:solidFill>
                <a:schemeClr val="bg1">
                  <a:lumMod val="50000"/>
                </a:schemeClr>
              </a:solidFill>
            </a:endParaRPr>
          </a:p>
          <a:p>
            <a:r>
              <a:rPr lang="en-US" dirty="0">
                <a:solidFill>
                  <a:schemeClr val="bg1">
                    <a:lumMod val="50000"/>
                  </a:schemeClr>
                </a:solidFill>
              </a:rPr>
              <a:t>11) Promote the creation of Alaska Native Small businesses and support existing Alaska Native small businesses.</a:t>
            </a:r>
          </a:p>
        </p:txBody>
      </p:sp>
    </p:spTree>
    <p:extLst>
      <p:ext uri="{BB962C8B-B14F-4D97-AF65-F5344CB8AC3E}">
        <p14:creationId xmlns:p14="http://schemas.microsoft.com/office/powerpoint/2010/main" val="3910792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b="42730"/>
          <a:stretch/>
        </p:blipFill>
        <p:spPr>
          <a:xfrm>
            <a:off x="0" y="-684542"/>
            <a:ext cx="9144000" cy="3490364"/>
          </a:xfrm>
          <a:prstGeom prst="rect">
            <a:avLst/>
          </a:prstGeom>
        </p:spPr>
      </p:pic>
      <p:cxnSp>
        <p:nvCxnSpPr>
          <p:cNvPr id="10" name="Straight Connector 9"/>
          <p:cNvCxnSpPr/>
          <p:nvPr/>
        </p:nvCxnSpPr>
        <p:spPr>
          <a:xfrm flipV="1">
            <a:off x="0" y="2840478"/>
            <a:ext cx="9144000" cy="39944"/>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14363" y="2328482"/>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266944"/>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Partners </a:t>
            </a:r>
            <a:endParaRPr lang="en-US" sz="2800" b="0" dirty="0">
              <a:latin typeface="Linux Libertine Bold"/>
              <a:cs typeface="Linux Libertine Bold"/>
            </a:endParaRPr>
          </a:p>
        </p:txBody>
      </p:sp>
      <p:sp>
        <p:nvSpPr>
          <p:cNvPr id="5" name="TextBox 4"/>
          <p:cNvSpPr txBox="1"/>
          <p:nvPr/>
        </p:nvSpPr>
        <p:spPr>
          <a:xfrm>
            <a:off x="336273" y="3010942"/>
            <a:ext cx="7931426" cy="1200329"/>
          </a:xfrm>
          <a:prstGeom prst="rect">
            <a:avLst/>
          </a:prstGeom>
          <a:noFill/>
        </p:spPr>
        <p:txBody>
          <a:bodyPr wrap="square" rtlCol="0">
            <a:spAutoFit/>
          </a:bodyPr>
          <a:lstStyle/>
          <a:p>
            <a:r>
              <a:rPr lang="en-US" dirty="0" smtClean="0"/>
              <a:t>Norton Sound Health Corporation, Norton Sound Economic Development Corporation, Northwestern Alaska Career &amp; Technical Center, Bering Straight Regional Housing Authority, UAA-Northwest Campus, Local employers, City and Tribal offices, etc.</a:t>
            </a:r>
            <a:endParaRPr lang="en-US" dirty="0"/>
          </a:p>
        </p:txBody>
      </p:sp>
      <p:sp>
        <p:nvSpPr>
          <p:cNvPr id="6" name="Rectangle 5"/>
          <p:cNvSpPr/>
          <p:nvPr/>
        </p:nvSpPr>
        <p:spPr>
          <a:xfrm>
            <a:off x="336273" y="4251216"/>
            <a:ext cx="8750853" cy="2308324"/>
          </a:xfrm>
          <a:prstGeom prst="rect">
            <a:avLst/>
          </a:prstGeom>
        </p:spPr>
        <p:txBody>
          <a:bodyPr wrap="square">
            <a:spAutoFit/>
          </a:bodyPr>
          <a:lstStyle/>
          <a:p>
            <a:r>
              <a:rPr lang="en-US" dirty="0">
                <a:solidFill>
                  <a:schemeClr val="bg1">
                    <a:lumMod val="50000"/>
                  </a:schemeClr>
                </a:solidFill>
              </a:rPr>
              <a:t>Through partnerships, Kawerak has successfully collaborated to provide training opportunities by pooling financial resources to share training costs and that offer a credential and prepare people for employment by assisting in the development of work readiness, academic skills and career awareness essential to success in the workplace. </a:t>
            </a:r>
          </a:p>
          <a:p>
            <a:r>
              <a:rPr lang="en-US" dirty="0">
                <a:solidFill>
                  <a:schemeClr val="bg1">
                    <a:lumMod val="50000"/>
                  </a:schemeClr>
                </a:solidFill>
              </a:rPr>
              <a:t>As a result of such collaborations, students receive opportunities to explore and be exposed to training programs aligned with Alaska’s priority industries such as Introduction to the Heavy Equipment, Welding, and Facilities Maintenance to name a few. The funding would increase the number of students receiving regional short-term training. </a:t>
            </a:r>
          </a:p>
        </p:txBody>
      </p:sp>
    </p:spTree>
    <p:extLst>
      <p:ext uri="{BB962C8B-B14F-4D97-AF65-F5344CB8AC3E}">
        <p14:creationId xmlns:p14="http://schemas.microsoft.com/office/powerpoint/2010/main" val="628885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35122" t="18716" b="14029"/>
          <a:stretch/>
        </p:blipFill>
        <p:spPr>
          <a:xfrm rot="16200000">
            <a:off x="603301" y="-6287030"/>
            <a:ext cx="7743439" cy="10520220"/>
          </a:xfrm>
          <a:prstGeom prst="rect">
            <a:avLst/>
          </a:prstGeom>
        </p:spPr>
      </p:pic>
      <p:cxnSp>
        <p:nvCxnSpPr>
          <p:cNvPr id="10" name="Straight Connector 9"/>
          <p:cNvCxnSpPr/>
          <p:nvPr/>
        </p:nvCxnSpPr>
        <p:spPr>
          <a:xfrm>
            <a:off x="0" y="2880422"/>
            <a:ext cx="9423400"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30037" y="2557370"/>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Linkages</a:t>
            </a:r>
            <a:endParaRPr lang="en-US" sz="2800" b="0" dirty="0">
              <a:latin typeface="Linux Libertine Bold"/>
              <a:cs typeface="Linux Libertine Bold"/>
            </a:endParaRPr>
          </a:p>
        </p:txBody>
      </p:sp>
      <p:sp>
        <p:nvSpPr>
          <p:cNvPr id="5" name="Rectangle 4"/>
          <p:cNvSpPr/>
          <p:nvPr/>
        </p:nvSpPr>
        <p:spPr>
          <a:xfrm>
            <a:off x="404945" y="3404444"/>
            <a:ext cx="8140149" cy="2585323"/>
          </a:xfrm>
          <a:prstGeom prst="rect">
            <a:avLst/>
          </a:prstGeom>
        </p:spPr>
        <p:txBody>
          <a:bodyPr wrap="square">
            <a:spAutoFit/>
          </a:bodyPr>
          <a:lstStyle/>
          <a:p>
            <a:r>
              <a:rPr lang="en-US" dirty="0"/>
              <a:t>Kawerak actively participants in established collective impact work-groups who create regional opportunities, projects and initiatives to improve the educational and job-related outcomes for Alaska Native people in the Bering Strait region.</a:t>
            </a:r>
          </a:p>
          <a:p>
            <a:r>
              <a:rPr lang="en-US" dirty="0"/>
              <a:t>Postsecondary Preparation and Transitions Success Workgroup (PPTS). Consists of all regional organizations to include but not limited to, Alaska Department of Labor and Workforce Development School Districts, University of Alaska Fairbanks, College and Career guides, Extension schools, Tribal Governments and local Vocational Training Center. PPTS has a vested interest in Post-secondary education and guided Career pathways for Tribal members in the Bering Strait region. </a:t>
            </a:r>
          </a:p>
        </p:txBody>
      </p:sp>
    </p:spTree>
    <p:extLst>
      <p:ext uri="{BB962C8B-B14F-4D97-AF65-F5344CB8AC3E}">
        <p14:creationId xmlns:p14="http://schemas.microsoft.com/office/powerpoint/2010/main" val="1608454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44547" r="14484"/>
          <a:stretch/>
        </p:blipFill>
        <p:spPr>
          <a:xfrm rot="16200000">
            <a:off x="3246866" y="-3246870"/>
            <a:ext cx="2880424" cy="9374158"/>
          </a:xfrm>
          <a:prstGeom prst="rect">
            <a:avLst/>
          </a:prstGeom>
        </p:spPr>
      </p:pic>
      <p:cxnSp>
        <p:nvCxnSpPr>
          <p:cNvPr id="10" name="Straight Connector 9"/>
          <p:cNvCxnSpPr/>
          <p:nvPr/>
        </p:nvCxnSpPr>
        <p:spPr>
          <a:xfrm>
            <a:off x="0" y="2880422"/>
            <a:ext cx="9423400"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30037" y="2557370"/>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Linkages</a:t>
            </a:r>
            <a:endParaRPr lang="en-US" sz="2800" b="0" dirty="0">
              <a:latin typeface="Linux Libertine Bold"/>
              <a:cs typeface="Linux Libertine Bold"/>
            </a:endParaRPr>
          </a:p>
        </p:txBody>
      </p:sp>
      <p:sp>
        <p:nvSpPr>
          <p:cNvPr id="5" name="Rectangle 4"/>
          <p:cNvSpPr/>
          <p:nvPr/>
        </p:nvSpPr>
        <p:spPr>
          <a:xfrm>
            <a:off x="467139" y="3483972"/>
            <a:ext cx="8120270" cy="2308324"/>
          </a:xfrm>
          <a:prstGeom prst="rect">
            <a:avLst/>
          </a:prstGeom>
        </p:spPr>
        <p:txBody>
          <a:bodyPr wrap="square">
            <a:spAutoFit/>
          </a:bodyPr>
          <a:lstStyle/>
          <a:p>
            <a:r>
              <a:rPr lang="en-US" dirty="0"/>
              <a:t>The Bering Strait Health Consortium: The Health Consortium holds regular monthly meetings that aim to foster more Alaska Natives from the Bering Strait region to pursue career pathways in the healthcare fields. Kawerak, University of Alaska Fairbanks Northwest College, Norton Sound Health Corporation, Nome Eskimo Community, Alaska Department of Labor and Workforce Development, Northwestern Alaska Career and Technical Center and the Fairbanks Allied Health Consortium co-coordinated and co-funded a Certified Nurse Assistant Program each year. In 2018, six regional residents completed the CNA program.</a:t>
            </a:r>
          </a:p>
        </p:txBody>
      </p:sp>
    </p:spTree>
    <p:extLst>
      <p:ext uri="{BB962C8B-B14F-4D97-AF65-F5344CB8AC3E}">
        <p14:creationId xmlns:p14="http://schemas.microsoft.com/office/powerpoint/2010/main" val="2463691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35122" t="18716" b="14029"/>
          <a:stretch/>
        </p:blipFill>
        <p:spPr>
          <a:xfrm rot="16200000">
            <a:off x="603301" y="-6287030"/>
            <a:ext cx="7743439" cy="10520220"/>
          </a:xfrm>
          <a:prstGeom prst="rect">
            <a:avLst/>
          </a:prstGeom>
        </p:spPr>
      </p:pic>
      <p:cxnSp>
        <p:nvCxnSpPr>
          <p:cNvPr id="10" name="Straight Connector 9"/>
          <p:cNvCxnSpPr/>
          <p:nvPr/>
        </p:nvCxnSpPr>
        <p:spPr>
          <a:xfrm>
            <a:off x="0" y="2880422"/>
            <a:ext cx="9423400" cy="0"/>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430037" y="2557370"/>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Linkages</a:t>
            </a:r>
            <a:endParaRPr lang="en-US" sz="2800" b="0" dirty="0">
              <a:latin typeface="Linux Libertine Bold"/>
              <a:cs typeface="Linux Libertine Bold"/>
            </a:endParaRPr>
          </a:p>
        </p:txBody>
      </p:sp>
      <p:sp>
        <p:nvSpPr>
          <p:cNvPr id="5" name="Rectangle 4"/>
          <p:cNvSpPr/>
          <p:nvPr/>
        </p:nvSpPr>
        <p:spPr>
          <a:xfrm>
            <a:off x="404945" y="3404444"/>
            <a:ext cx="8140149" cy="2862322"/>
          </a:xfrm>
          <a:prstGeom prst="rect">
            <a:avLst/>
          </a:prstGeom>
        </p:spPr>
        <p:txBody>
          <a:bodyPr wrap="square">
            <a:spAutoFit/>
          </a:bodyPr>
          <a:lstStyle/>
          <a:p>
            <a:r>
              <a:rPr lang="en-US" dirty="0"/>
              <a:t>Northwestern Alaska Career and Technical Center (NACTEC): NACTEC is a training program in the Bering Strait region that coordinates a wide range of vocational training programs for in-school youth. NACTEC is centrally-located in Nome. Most students who attend are enrolled in the Bering Strait School District and reside in the small rural village communities. Kawerak has partnered with NACTEC throughout the year on various projects, such as the Certified Nurse Assistant training program, which was available to youth as well as adults, and provided career development, job search, and soft skills training to youth enrolled in NACTEC courses. In 2018, Kawerak and NACTEC coordinated adding an Adult Driver’s Course which 20 adults received their Driver’s license. </a:t>
            </a:r>
          </a:p>
        </p:txBody>
      </p:sp>
    </p:spTree>
    <p:extLst>
      <p:ext uri="{BB962C8B-B14F-4D97-AF65-F5344CB8AC3E}">
        <p14:creationId xmlns:p14="http://schemas.microsoft.com/office/powerpoint/2010/main" val="346998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b Pungowii &amp; Apetiki.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04712" y="2365202"/>
            <a:ext cx="5866720" cy="4444285"/>
          </a:xfrm>
          <a:prstGeom prst="rect">
            <a:avLst/>
          </a:prstGeom>
          <a:ln w="57150" cmpd="sng">
            <a:solidFill>
              <a:schemeClr val="bg1"/>
            </a:solidFill>
          </a:ln>
        </p:spPr>
      </p:pic>
      <p:sp>
        <p:nvSpPr>
          <p:cNvPr id="7" name="Rectangle 6"/>
          <p:cNvSpPr/>
          <p:nvPr/>
        </p:nvSpPr>
        <p:spPr>
          <a:xfrm>
            <a:off x="16341" y="2199594"/>
            <a:ext cx="3288371" cy="4641253"/>
          </a:xfrm>
          <a:prstGeom prst="rect">
            <a:avLst/>
          </a:prstGeom>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59020" y="2647441"/>
            <a:ext cx="3005301" cy="3585597"/>
          </a:xfrm>
          <a:prstGeom prst="rect">
            <a:avLst/>
          </a:prstGeom>
          <a:noFill/>
        </p:spPr>
        <p:txBody>
          <a:bodyPr wrap="square" rtlCol="0">
            <a:spAutoFit/>
          </a:bodyPr>
          <a:lstStyle/>
          <a:p>
            <a:r>
              <a:rPr lang="en-US" sz="2400" u="sng" dirty="0" smtClean="0">
                <a:solidFill>
                  <a:srgbClr val="FFFFFF"/>
                </a:solidFill>
                <a:latin typeface="Linux Libertine Bold"/>
                <a:cs typeface="Linux Libertine Bold"/>
              </a:rPr>
              <a:t>46</a:t>
            </a:r>
            <a:r>
              <a:rPr lang="en-US" sz="2400" u="sng" baseline="30000" dirty="0" smtClean="0">
                <a:solidFill>
                  <a:srgbClr val="FFFFFF"/>
                </a:solidFill>
                <a:latin typeface="Linux Libertine Bold"/>
                <a:cs typeface="Linux Libertine Bold"/>
              </a:rPr>
              <a:t>th</a:t>
            </a:r>
            <a:r>
              <a:rPr lang="en-US" sz="2400" u="sng" dirty="0" smtClean="0">
                <a:solidFill>
                  <a:srgbClr val="FFFFFF"/>
                </a:solidFill>
                <a:latin typeface="Linux Libertine Bold"/>
                <a:cs typeface="Linux Libertine Bold"/>
              </a:rPr>
              <a:t> Anniversary Year</a:t>
            </a:r>
          </a:p>
          <a:p>
            <a:pPr>
              <a:spcBef>
                <a:spcPts val="600"/>
              </a:spcBef>
            </a:pPr>
            <a:r>
              <a:rPr lang="en-US" dirty="0" smtClean="0">
                <a:solidFill>
                  <a:srgbClr val="FFFFFF"/>
                </a:solidFill>
              </a:rPr>
              <a:t>When </a:t>
            </a:r>
            <a:r>
              <a:rPr lang="en-US" dirty="0">
                <a:solidFill>
                  <a:srgbClr val="FFFFFF"/>
                </a:solidFill>
              </a:rPr>
              <a:t>established </a:t>
            </a:r>
            <a:r>
              <a:rPr lang="en-US" dirty="0" smtClean="0">
                <a:solidFill>
                  <a:srgbClr val="FFFFFF"/>
                </a:solidFill>
              </a:rPr>
              <a:t>in </a:t>
            </a:r>
            <a:r>
              <a:rPr lang="en-US" dirty="0">
                <a:solidFill>
                  <a:srgbClr val="FFFFFF"/>
                </a:solidFill>
              </a:rPr>
              <a:t>1973,  </a:t>
            </a:r>
            <a:r>
              <a:rPr lang="en-US" dirty="0" err="1">
                <a:solidFill>
                  <a:srgbClr val="FFFFFF"/>
                </a:solidFill>
              </a:rPr>
              <a:t>Kawerak’s</a:t>
            </a:r>
            <a:r>
              <a:rPr lang="en-US" dirty="0">
                <a:solidFill>
                  <a:srgbClr val="FFFFFF"/>
                </a:solidFill>
              </a:rPr>
              <a:t> vision was to provide services to the region and to preserve our cultures for the next generations. After 45 years, we are keeping with that vision; we constantly look for new ways to ensure that our people and tribes are thriving now and in the future. </a:t>
            </a:r>
          </a:p>
        </p:txBody>
      </p:sp>
      <p:pic>
        <p:nvPicPr>
          <p:cNvPr id="9" name="Picture 8" descr="Barrow E 82 (50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19" y="-109759"/>
            <a:ext cx="9144000" cy="2506320"/>
          </a:xfrm>
          <a:prstGeom prst="rect">
            <a:avLst/>
          </a:prstGeom>
          <a:ln w="57150" cmpd="sng">
            <a:solidFill>
              <a:schemeClr val="bg1"/>
            </a:solidFill>
          </a:ln>
        </p:spPr>
      </p:pic>
    </p:spTree>
    <p:extLst>
      <p:ext uri="{BB962C8B-B14F-4D97-AF65-F5344CB8AC3E}">
        <p14:creationId xmlns:p14="http://schemas.microsoft.com/office/powerpoint/2010/main" val="2701249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mp sunset birds water _ Huda Ivanoff.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3305546"/>
          </a:xfrm>
          <a:prstGeom prst="rect">
            <a:avLst/>
          </a:prstGeom>
          <a:ln w="57150" cmpd="sng">
            <a:solidFill>
              <a:srgbClr val="FFFFFF"/>
            </a:solidFill>
          </a:ln>
        </p:spPr>
      </p:pic>
      <p:sp>
        <p:nvSpPr>
          <p:cNvPr id="7" name="Rectangle 6"/>
          <p:cNvSpPr/>
          <p:nvPr/>
        </p:nvSpPr>
        <p:spPr>
          <a:xfrm>
            <a:off x="16341" y="3305547"/>
            <a:ext cx="5602637" cy="3535300"/>
          </a:xfrm>
          <a:prstGeom prst="rect">
            <a:avLst/>
          </a:prstGeom>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1393" y="2393441"/>
            <a:ext cx="3467009" cy="1569660"/>
          </a:xfrm>
          <a:prstGeom prst="rect">
            <a:avLst/>
          </a:prstGeom>
          <a:noFill/>
        </p:spPr>
        <p:txBody>
          <a:bodyPr wrap="square" rtlCol="0">
            <a:spAutoFit/>
          </a:bodyPr>
          <a:lstStyle/>
          <a:p>
            <a:r>
              <a:rPr lang="en-US" sz="4800" dirty="0" smtClean="0">
                <a:solidFill>
                  <a:srgbClr val="FFFFFF"/>
                </a:solidFill>
              </a:rPr>
              <a:t>Stay Connected</a:t>
            </a:r>
            <a:endParaRPr lang="en-US" sz="4800" dirty="0">
              <a:solidFill>
                <a:srgbClr val="FFFFFF"/>
              </a:solidFill>
            </a:endParaRPr>
          </a:p>
        </p:txBody>
      </p:sp>
      <p:pic>
        <p:nvPicPr>
          <p:cNvPr id="3" name="Picture 2" descr="Screen Shot 2018-06-27 at 4.07.5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393" y="3963102"/>
            <a:ext cx="4102009" cy="1583057"/>
          </a:xfrm>
          <a:prstGeom prst="rect">
            <a:avLst/>
          </a:prstGeom>
        </p:spPr>
      </p:pic>
      <p:pic>
        <p:nvPicPr>
          <p:cNvPr id="5" name="Picture 4" descr="Elder Sharing knowledge circle sitting outside greens _ Agnes R. Takak.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8978" y="3305547"/>
            <a:ext cx="3552455" cy="3552454"/>
          </a:xfrm>
          <a:prstGeom prst="rect">
            <a:avLst/>
          </a:prstGeom>
          <a:ln w="57150" cmpd="sng">
            <a:solidFill>
              <a:srgbClr val="FFFFFF"/>
            </a:solidFill>
          </a:ln>
        </p:spPr>
      </p:pic>
      <p:pic>
        <p:nvPicPr>
          <p:cNvPr id="8" name="Picture 7" descr="Photo Creditwhitegre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50119" y="2816225"/>
            <a:ext cx="275259" cy="226845"/>
          </a:xfrm>
          <a:prstGeom prst="rect">
            <a:avLst/>
          </a:prstGeom>
        </p:spPr>
      </p:pic>
      <p:sp>
        <p:nvSpPr>
          <p:cNvPr id="11" name="TextBox 10"/>
          <p:cNvSpPr txBox="1"/>
          <p:nvPr/>
        </p:nvSpPr>
        <p:spPr>
          <a:xfrm>
            <a:off x="7885319" y="2816226"/>
            <a:ext cx="1914973" cy="246221"/>
          </a:xfrm>
          <a:prstGeom prst="rect">
            <a:avLst/>
          </a:prstGeom>
          <a:noFill/>
        </p:spPr>
        <p:txBody>
          <a:bodyPr wrap="square" rtlCol="0">
            <a:spAutoFit/>
          </a:bodyPr>
          <a:lstStyle/>
          <a:p>
            <a:r>
              <a:rPr lang="en-US" sz="1000" i="1" dirty="0" smtClean="0">
                <a:solidFill>
                  <a:schemeClr val="bg1"/>
                </a:solidFill>
              </a:rPr>
              <a:t>Huda </a:t>
            </a:r>
            <a:r>
              <a:rPr lang="en-US" sz="1000" i="1" dirty="0" err="1" smtClean="0">
                <a:solidFill>
                  <a:schemeClr val="bg1"/>
                </a:solidFill>
              </a:rPr>
              <a:t>Ivanoff</a:t>
            </a:r>
            <a:endParaRPr lang="en-US" sz="1000" i="1" dirty="0">
              <a:solidFill>
                <a:schemeClr val="bg1"/>
              </a:solidFill>
            </a:endParaRPr>
          </a:p>
        </p:txBody>
      </p:sp>
      <p:pic>
        <p:nvPicPr>
          <p:cNvPr id="12" name="Picture 11" descr="Photo Creditwhitegre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6976" y="6483163"/>
            <a:ext cx="275259" cy="226845"/>
          </a:xfrm>
          <a:prstGeom prst="rect">
            <a:avLst/>
          </a:prstGeom>
        </p:spPr>
      </p:pic>
      <p:sp>
        <p:nvSpPr>
          <p:cNvPr id="13" name="TextBox 12"/>
          <p:cNvSpPr txBox="1"/>
          <p:nvPr/>
        </p:nvSpPr>
        <p:spPr>
          <a:xfrm>
            <a:off x="8036547" y="6462789"/>
            <a:ext cx="1914973" cy="246221"/>
          </a:xfrm>
          <a:prstGeom prst="rect">
            <a:avLst/>
          </a:prstGeom>
          <a:noFill/>
        </p:spPr>
        <p:txBody>
          <a:bodyPr wrap="square" rtlCol="0">
            <a:spAutoFit/>
          </a:bodyPr>
          <a:lstStyle/>
          <a:p>
            <a:r>
              <a:rPr lang="en-US" sz="1000" i="1" dirty="0" smtClean="0">
                <a:solidFill>
                  <a:schemeClr val="bg1"/>
                </a:solidFill>
              </a:rPr>
              <a:t>Agnes </a:t>
            </a:r>
            <a:r>
              <a:rPr lang="en-US" sz="1000" i="1" dirty="0" err="1" smtClean="0">
                <a:solidFill>
                  <a:schemeClr val="bg1"/>
                </a:solidFill>
              </a:rPr>
              <a:t>Takak</a:t>
            </a:r>
            <a:endParaRPr lang="en-US" sz="1000" i="1" dirty="0">
              <a:solidFill>
                <a:schemeClr val="bg1"/>
              </a:solidFill>
            </a:endParaRPr>
          </a:p>
        </p:txBody>
      </p:sp>
      <p:sp>
        <p:nvSpPr>
          <p:cNvPr id="14" name="TextBox 13"/>
          <p:cNvSpPr txBox="1"/>
          <p:nvPr/>
        </p:nvSpPr>
        <p:spPr>
          <a:xfrm>
            <a:off x="393792" y="5677958"/>
            <a:ext cx="5225187" cy="830997"/>
          </a:xfrm>
          <a:prstGeom prst="rect">
            <a:avLst/>
          </a:prstGeom>
          <a:noFill/>
        </p:spPr>
        <p:txBody>
          <a:bodyPr wrap="square" rtlCol="0">
            <a:spAutoFit/>
          </a:bodyPr>
          <a:lstStyle/>
          <a:p>
            <a:r>
              <a:rPr lang="en-US" sz="4800" dirty="0" err="1" smtClean="0">
                <a:solidFill>
                  <a:srgbClr val="FFFFFF"/>
                </a:solidFill>
              </a:rPr>
              <a:t>www.kawerak.org</a:t>
            </a:r>
            <a:endParaRPr lang="en-US" sz="4800" dirty="0">
              <a:solidFill>
                <a:srgbClr val="FFFFFF"/>
              </a:solidFill>
            </a:endParaRPr>
          </a:p>
        </p:txBody>
      </p:sp>
    </p:spTree>
    <p:extLst>
      <p:ext uri="{BB962C8B-B14F-4D97-AF65-F5344CB8AC3E}">
        <p14:creationId xmlns:p14="http://schemas.microsoft.com/office/powerpoint/2010/main" val="3349442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787401" y="117533"/>
            <a:ext cx="7569200" cy="822267"/>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20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20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2000" kern="1200" baseline="0">
                <a:solidFill>
                  <a:schemeClr val="tx1"/>
                </a:solidFill>
                <a:latin typeface="+mn-lt"/>
                <a:ea typeface="+mn-ea"/>
                <a:cs typeface="+mn-cs"/>
              </a:defRPr>
            </a:lvl9pPr>
            <a:extLst/>
          </a:lstStyle>
          <a:p>
            <a:pPr marL="118872" indent="0" algn="ctr">
              <a:buNone/>
            </a:pPr>
            <a:r>
              <a:rPr lang="en-US" sz="4800" dirty="0" err="1" smtClean="0">
                <a:solidFill>
                  <a:srgbClr val="FFFFFF"/>
                </a:solidFill>
                <a:latin typeface="Linux Libertine Bold"/>
                <a:cs typeface="Linux Libertine Bold"/>
              </a:rPr>
              <a:t>Quyaana</a:t>
            </a:r>
            <a:r>
              <a:rPr lang="en-US" sz="4800" dirty="0" smtClean="0">
                <a:solidFill>
                  <a:srgbClr val="FFFFFF"/>
                </a:solidFill>
                <a:latin typeface="Linux Libertine Bold"/>
                <a:cs typeface="Linux Libertine Bold"/>
              </a:rPr>
              <a:t>!</a:t>
            </a:r>
            <a:endParaRPr lang="en-US" sz="4800" dirty="0">
              <a:solidFill>
                <a:srgbClr val="FFFFFF"/>
              </a:solidFill>
              <a:latin typeface="Linux Libertine Bold"/>
              <a:cs typeface="Linux Libertine Bold"/>
            </a:endParaRPr>
          </a:p>
        </p:txBody>
      </p:sp>
      <p:pic>
        <p:nvPicPr>
          <p:cNvPr id="6" name="Picture 5" descr="IMG_0917.jpg"/>
          <p:cNvPicPr>
            <a:picLocks noChangeAspect="1"/>
          </p:cNvPicPr>
          <p:nvPr/>
        </p:nvPicPr>
        <p:blipFill rotWithShape="1">
          <a:blip r:embed="rId2" cstate="email">
            <a:extLst>
              <a:ext uri="{28A0092B-C50C-407E-A947-70E740481C1C}">
                <a14:useLocalDpi xmlns:a14="http://schemas.microsoft.com/office/drawing/2010/main" val="0"/>
              </a:ext>
            </a:extLst>
          </a:blip>
          <a:srcRect b="20741"/>
          <a:stretch/>
        </p:blipFill>
        <p:spPr>
          <a:xfrm>
            <a:off x="0" y="1422400"/>
            <a:ext cx="9144000" cy="5435600"/>
          </a:xfrm>
          <a:prstGeom prst="rect">
            <a:avLst/>
          </a:prstGeom>
          <a:ln w="57150" cmpd="sng">
            <a:solidFill>
              <a:schemeClr val="bg1"/>
            </a:solidFill>
          </a:ln>
        </p:spPr>
      </p:pic>
    </p:spTree>
    <p:extLst>
      <p:ext uri="{BB962C8B-B14F-4D97-AF65-F5344CB8AC3E}">
        <p14:creationId xmlns:p14="http://schemas.microsoft.com/office/powerpoint/2010/main" val="2198326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465.jpg"/>
          <p:cNvPicPr>
            <a:picLocks noChangeAspect="1"/>
          </p:cNvPicPr>
          <p:nvPr/>
        </p:nvPicPr>
        <p:blipFill rotWithShape="1">
          <a:blip r:embed="rId2" cstate="email">
            <a:alphaModFix amt="60000"/>
            <a:extLst>
              <a:ext uri="{28A0092B-C50C-407E-A947-70E740481C1C}">
                <a14:useLocalDpi xmlns:a14="http://schemas.microsoft.com/office/drawing/2010/main" val="0"/>
              </a:ext>
            </a:extLst>
          </a:blip>
          <a:srcRect l="35450" t="2118" r="21667" b="2235"/>
          <a:stretch/>
        </p:blipFill>
        <p:spPr>
          <a:xfrm>
            <a:off x="0" y="1"/>
            <a:ext cx="4114800" cy="6883400"/>
          </a:xfrm>
          <a:prstGeom prst="rect">
            <a:avLst/>
          </a:prstGeom>
        </p:spPr>
      </p:pic>
      <p:sp>
        <p:nvSpPr>
          <p:cNvPr id="2" name="Content Placeholder 1"/>
          <p:cNvSpPr>
            <a:spLocks noGrp="1"/>
          </p:cNvSpPr>
          <p:nvPr>
            <p:ph idx="1"/>
          </p:nvPr>
        </p:nvSpPr>
        <p:spPr>
          <a:xfrm>
            <a:off x="4318000" y="1743134"/>
            <a:ext cx="4622019" cy="4558885"/>
          </a:xfrm>
        </p:spPr>
        <p:txBody>
          <a:bodyPr>
            <a:normAutofit fontScale="77500" lnSpcReduction="20000"/>
          </a:bodyPr>
          <a:lstStyle/>
          <a:p>
            <a:pPr marL="118872" indent="0">
              <a:buNone/>
            </a:pPr>
            <a:r>
              <a:rPr lang="en-US" dirty="0" smtClean="0"/>
              <a:t>Kawerak has a self-governance compact with the Department of Interior, and compacts federal funding to provide </a:t>
            </a:r>
            <a:r>
              <a:rPr lang="en-US" dirty="0" err="1" smtClean="0"/>
              <a:t>servcies</a:t>
            </a:r>
            <a:r>
              <a:rPr lang="en-US" dirty="0" smtClean="0"/>
              <a:t> to 19 of 20 tribes in the region. Nome Eskimo Community compacts independently for their federal funding.</a:t>
            </a:r>
          </a:p>
          <a:p>
            <a:pPr marL="118872" indent="0">
              <a:buNone/>
            </a:pPr>
            <a:r>
              <a:rPr lang="en-US" dirty="0" err="1" smtClean="0"/>
              <a:t>Kawerak’s</a:t>
            </a:r>
            <a:r>
              <a:rPr lang="en-US" dirty="0" smtClean="0"/>
              <a:t> compact funding represents 1/3 of the total budget. Outside of compact Kawerak receives other federal, state and private foundation funding.</a:t>
            </a:r>
            <a:endParaRPr lang="en-US" dirty="0"/>
          </a:p>
        </p:txBody>
      </p:sp>
      <p:sp>
        <p:nvSpPr>
          <p:cNvPr id="5" name="Subtitle 2"/>
          <p:cNvSpPr txBox="1">
            <a:spLocks/>
          </p:cNvSpPr>
          <p:nvPr/>
        </p:nvSpPr>
        <p:spPr>
          <a:xfrm>
            <a:off x="4908553" y="117533"/>
            <a:ext cx="3448049" cy="822267"/>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20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20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2000" kern="1200" baseline="0">
                <a:solidFill>
                  <a:schemeClr val="tx1"/>
                </a:solidFill>
                <a:latin typeface="+mn-lt"/>
                <a:ea typeface="+mn-ea"/>
                <a:cs typeface="+mn-cs"/>
              </a:defRPr>
            </a:lvl9pPr>
            <a:extLst/>
          </a:lstStyle>
          <a:p>
            <a:pPr marL="118872" indent="0">
              <a:buNone/>
            </a:pPr>
            <a:r>
              <a:rPr lang="en-US" sz="4800" dirty="0" smtClean="0">
                <a:solidFill>
                  <a:srgbClr val="FFFFFF"/>
                </a:solidFill>
                <a:latin typeface="Linux Libertine Bold"/>
                <a:cs typeface="Linux Libertine Bold"/>
              </a:rPr>
              <a:t>Compact</a:t>
            </a:r>
            <a:endParaRPr lang="en-US" sz="4800" dirty="0">
              <a:solidFill>
                <a:srgbClr val="FFFFFF"/>
              </a:solidFill>
              <a:latin typeface="Linux Libertine Bold"/>
              <a:cs typeface="Linux Libertine Bold"/>
            </a:endParaRPr>
          </a:p>
        </p:txBody>
      </p:sp>
    </p:spTree>
    <p:extLst>
      <p:ext uri="{BB962C8B-B14F-4D97-AF65-F5344CB8AC3E}">
        <p14:creationId xmlns:p14="http://schemas.microsoft.com/office/powerpoint/2010/main" val="2937666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a:xfrm>
            <a:off x="1" y="2665586"/>
            <a:ext cx="9296857" cy="0"/>
          </a:xfrm>
          <a:prstGeom prst="line">
            <a:avLst/>
          </a:prstGeom>
          <a:ln w="57150" cmpd="sng"/>
        </p:spPr>
        <p:style>
          <a:lnRef idx="2">
            <a:schemeClr val="accent1"/>
          </a:lnRef>
          <a:fillRef idx="0">
            <a:schemeClr val="accent1"/>
          </a:fillRef>
          <a:effectRef idx="1">
            <a:schemeClr val="accent1"/>
          </a:effectRef>
          <a:fontRef idx="minor">
            <a:schemeClr val="tx1"/>
          </a:fontRef>
        </p:style>
      </p:cxnSp>
      <p:pic>
        <p:nvPicPr>
          <p:cNvPr id="3" name="Picture 2" descr="IMG_3808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74" y="1"/>
            <a:ext cx="9200052" cy="2665586"/>
          </a:xfrm>
          <a:prstGeom prst="rect">
            <a:avLst/>
          </a:prstGeom>
        </p:spPr>
      </p:pic>
      <p:sp>
        <p:nvSpPr>
          <p:cNvPr id="8" name="TextBox 7"/>
          <p:cNvSpPr txBox="1"/>
          <p:nvPr/>
        </p:nvSpPr>
        <p:spPr>
          <a:xfrm>
            <a:off x="2398683" y="3004989"/>
            <a:ext cx="5040744" cy="1685077"/>
          </a:xfrm>
          <a:prstGeom prst="rect">
            <a:avLst/>
          </a:prstGeom>
          <a:noFill/>
        </p:spPr>
        <p:txBody>
          <a:bodyPr wrap="square" rtlCol="0">
            <a:spAutoFit/>
          </a:bodyPr>
          <a:lstStyle/>
          <a:p>
            <a:r>
              <a:rPr lang="en-US" sz="2000" dirty="0" smtClean="0">
                <a:latin typeface="Corbel"/>
                <a:cs typeface="Corbel"/>
              </a:rPr>
              <a:t>Kawerak Board of Directors consists of the Council Presidents or appointed delegates of the 20 federally recognized tribes, two Elder representatives and the chair of the Norton Sound Health Corporation Board.</a:t>
            </a:r>
            <a:endParaRPr lang="en-US" sz="2000" dirty="0">
              <a:latin typeface="Corbel"/>
              <a:cs typeface="Corbel"/>
            </a:endParaRPr>
          </a:p>
        </p:txBody>
      </p:sp>
      <p:sp>
        <p:nvSpPr>
          <p:cNvPr id="10" name="Rectangle 9"/>
          <p:cNvSpPr/>
          <p:nvPr/>
        </p:nvSpPr>
        <p:spPr>
          <a:xfrm>
            <a:off x="2508427" y="2367666"/>
            <a:ext cx="4624912" cy="674236"/>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2618173" y="2337850"/>
            <a:ext cx="4821257" cy="704053"/>
          </a:xfrm>
        </p:spPr>
        <p:txBody>
          <a:bodyPr>
            <a:normAutofit/>
          </a:bodyPr>
          <a:lstStyle/>
          <a:p>
            <a:r>
              <a:rPr lang="en-US" sz="2800" b="0" dirty="0" smtClean="0">
                <a:latin typeface="Linux Libertine Bold"/>
                <a:cs typeface="Linux Libertine Bold"/>
              </a:rPr>
              <a:t>Kawerak Board of Directors</a:t>
            </a:r>
            <a:endParaRPr lang="en-US" sz="2800" b="0" dirty="0">
              <a:latin typeface="Linux Libertine Bold"/>
              <a:cs typeface="Linux Libertine Bold"/>
            </a:endParaRPr>
          </a:p>
        </p:txBody>
      </p:sp>
      <p:pic>
        <p:nvPicPr>
          <p:cNvPr id="2" name="Picture 1" descr="Frank Katchatag Unalakleet Chai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5599" y="4690066"/>
            <a:ext cx="2656273" cy="1770849"/>
          </a:xfrm>
          <a:prstGeom prst="rect">
            <a:avLst/>
          </a:prstGeom>
        </p:spPr>
      </p:pic>
      <p:sp>
        <p:nvSpPr>
          <p:cNvPr id="5" name="Rectangle 4"/>
          <p:cNvSpPr/>
          <p:nvPr/>
        </p:nvSpPr>
        <p:spPr>
          <a:xfrm>
            <a:off x="3581400" y="5283200"/>
            <a:ext cx="4851400" cy="7366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atin typeface="Linux Libertine Bold"/>
                <a:cs typeface="Linux Libertine Bold"/>
              </a:rPr>
              <a:t>Board Chair Frank </a:t>
            </a:r>
            <a:r>
              <a:rPr lang="en-US" sz="2800" dirty="0" err="1" smtClean="0">
                <a:latin typeface="Linux Libertine Bold"/>
                <a:cs typeface="Linux Libertine Bold"/>
              </a:rPr>
              <a:t>Katchatag</a:t>
            </a:r>
            <a:endParaRPr lang="en-US" sz="2800" dirty="0">
              <a:latin typeface="Linux Libertine Bold"/>
              <a:cs typeface="Linux Libertine Bold"/>
            </a:endParaRPr>
          </a:p>
        </p:txBody>
      </p:sp>
    </p:spTree>
    <p:extLst>
      <p:ext uri="{BB962C8B-B14F-4D97-AF65-F5344CB8AC3E}">
        <p14:creationId xmlns:p14="http://schemas.microsoft.com/office/powerpoint/2010/main" val="2272695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MG_370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2665586"/>
          </a:xfrm>
          <a:prstGeom prst="rect">
            <a:avLst/>
          </a:prstGeom>
        </p:spPr>
      </p:pic>
      <p:cxnSp>
        <p:nvCxnSpPr>
          <p:cNvPr id="12" name="Straight Connector 11"/>
          <p:cNvCxnSpPr/>
          <p:nvPr/>
        </p:nvCxnSpPr>
        <p:spPr>
          <a:xfrm>
            <a:off x="0" y="2665586"/>
            <a:ext cx="9144000" cy="0"/>
          </a:xfrm>
          <a:prstGeom prst="line">
            <a:avLst/>
          </a:prstGeom>
          <a:ln>
            <a:solidFill>
              <a:srgbClr val="24B7D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9782" y="5273824"/>
            <a:ext cx="1638319" cy="707886"/>
          </a:xfrm>
          <a:prstGeom prst="rect">
            <a:avLst/>
          </a:prstGeom>
          <a:noFill/>
        </p:spPr>
        <p:txBody>
          <a:bodyPr wrap="square" rtlCol="0">
            <a:spAutoFit/>
          </a:bodyPr>
          <a:lstStyle/>
          <a:p>
            <a:r>
              <a:rPr lang="en-US" sz="2000" dirty="0" smtClean="0">
                <a:solidFill>
                  <a:srgbClr val="24B7D1"/>
                </a:solidFill>
                <a:latin typeface="Avenir Next Condensed Regular"/>
                <a:cs typeface="Avenir Next Condensed Regular"/>
              </a:rPr>
              <a:t>Culture and Language</a:t>
            </a:r>
          </a:p>
        </p:txBody>
      </p:sp>
      <p:sp>
        <p:nvSpPr>
          <p:cNvPr id="10" name="Rectangle 9"/>
          <p:cNvSpPr/>
          <p:nvPr/>
        </p:nvSpPr>
        <p:spPr>
          <a:xfrm>
            <a:off x="2508427" y="2367666"/>
            <a:ext cx="4624912" cy="674236"/>
          </a:xfrm>
          <a:prstGeom prst="rect">
            <a:avLst/>
          </a:prstGeom>
          <a:solidFill>
            <a:srgbClr val="24B7D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2508429" y="2337850"/>
            <a:ext cx="4624913" cy="704053"/>
          </a:xfrm>
        </p:spPr>
        <p:txBody>
          <a:bodyPr>
            <a:normAutofit fontScale="90000"/>
          </a:bodyPr>
          <a:lstStyle/>
          <a:p>
            <a:pPr algn="ctr"/>
            <a:r>
              <a:rPr lang="en-US" sz="2800" b="0" dirty="0" smtClean="0">
                <a:latin typeface="Linux Libertine Bold"/>
                <a:cs typeface="Linux Libertine Bold"/>
              </a:rPr>
              <a:t>Strategic Priorities 2016-2020</a:t>
            </a:r>
            <a:endParaRPr lang="en-US" sz="2800" b="0" dirty="0">
              <a:latin typeface="Linux Libertine Bold"/>
              <a:cs typeface="Linux Libertine Bold"/>
            </a:endParaRPr>
          </a:p>
        </p:txBody>
      </p:sp>
      <p:sp>
        <p:nvSpPr>
          <p:cNvPr id="22" name="Rounded Rectangle 21"/>
          <p:cNvSpPr/>
          <p:nvPr/>
        </p:nvSpPr>
        <p:spPr>
          <a:xfrm>
            <a:off x="399782" y="3817800"/>
            <a:ext cx="1410989" cy="1285752"/>
          </a:xfrm>
          <a:prstGeom prst="roundRect">
            <a:avLst/>
          </a:prstGeom>
          <a:blipFill rotWithShape="1">
            <a:blip r:embed="rId3" cstate="email">
              <a:extLst>
                <a:ext uri="{28A0092B-C50C-407E-A947-70E740481C1C}">
                  <a14:useLocalDpi xmlns:a14="http://schemas.microsoft.com/office/drawing/2010/main"/>
                </a:ext>
              </a:extLst>
            </a:blip>
            <a:stretch>
              <a:fillRect/>
            </a:stretch>
          </a:blip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535406" y="3817800"/>
            <a:ext cx="1410989" cy="1285752"/>
          </a:xfrm>
          <a:prstGeom prst="roundRect">
            <a:avLst/>
          </a:prstGeom>
          <a:blipFill rotWithShape="1">
            <a:blip r:embed="rId4" cstate="email">
              <a:extLst>
                <a:ext uri="{28A0092B-C50C-407E-A947-70E740481C1C}">
                  <a14:useLocalDpi xmlns:a14="http://schemas.microsoft.com/office/drawing/2010/main"/>
                </a:ext>
              </a:extLst>
            </a:blip>
            <a:stretch>
              <a:fillRect/>
            </a:stretch>
          </a:blipFill>
          <a:ln>
            <a:solidFill>
              <a:srgbClr val="24B7D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4750334" y="3817800"/>
            <a:ext cx="1410989" cy="1285752"/>
          </a:xfrm>
          <a:prstGeom prst="roundRect">
            <a:avLst/>
          </a:prstGeom>
          <a:blipFill rotWithShape="1">
            <a:blip r:embed="rId5" cstate="email">
              <a:extLst>
                <a:ext uri="{28A0092B-C50C-407E-A947-70E740481C1C}">
                  <a14:useLocalDpi xmlns:a14="http://schemas.microsoft.com/office/drawing/2010/main"/>
                </a:ext>
              </a:extLst>
            </a:blip>
            <a:stretch>
              <a:fillRect/>
            </a:stretch>
          </a:blipFill>
          <a:ln>
            <a:solidFill>
              <a:srgbClr val="24B7D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7133340" y="3817800"/>
            <a:ext cx="1410989" cy="1285752"/>
          </a:xfrm>
          <a:prstGeom prst="roundRect">
            <a:avLst/>
          </a:prstGeom>
          <a:blipFill rotWithShape="1">
            <a:blip r:embed="rId6" cstate="email">
              <a:extLst>
                <a:ext uri="{28A0092B-C50C-407E-A947-70E740481C1C}">
                  <a14:useLocalDpi xmlns:a14="http://schemas.microsoft.com/office/drawing/2010/main"/>
                </a:ext>
              </a:extLst>
            </a:blip>
            <a:stretch>
              <a:fillRect/>
            </a:stretch>
          </a:blipFill>
          <a:ln>
            <a:solidFill>
              <a:srgbClr val="24B7D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508428" y="5255953"/>
            <a:ext cx="1630477" cy="707886"/>
          </a:xfrm>
          <a:prstGeom prst="rect">
            <a:avLst/>
          </a:prstGeom>
          <a:noFill/>
        </p:spPr>
        <p:txBody>
          <a:bodyPr wrap="square" rtlCol="0">
            <a:spAutoFit/>
          </a:bodyPr>
          <a:lstStyle/>
          <a:p>
            <a:r>
              <a:rPr lang="en-US" sz="2000" dirty="0" smtClean="0">
                <a:solidFill>
                  <a:srgbClr val="24B7D1"/>
                </a:solidFill>
                <a:latin typeface="Avenir Next Condensed Regular"/>
                <a:cs typeface="Avenir Next Condensed Regular"/>
              </a:rPr>
              <a:t>Public Safety and Well-being</a:t>
            </a:r>
          </a:p>
        </p:txBody>
      </p:sp>
      <p:sp>
        <p:nvSpPr>
          <p:cNvPr id="28" name="TextBox 27"/>
          <p:cNvSpPr txBox="1"/>
          <p:nvPr/>
        </p:nvSpPr>
        <p:spPr>
          <a:xfrm>
            <a:off x="4750334" y="5226785"/>
            <a:ext cx="1849965" cy="1015663"/>
          </a:xfrm>
          <a:prstGeom prst="rect">
            <a:avLst/>
          </a:prstGeom>
          <a:noFill/>
        </p:spPr>
        <p:txBody>
          <a:bodyPr wrap="square" rtlCol="0">
            <a:spAutoFit/>
          </a:bodyPr>
          <a:lstStyle/>
          <a:p>
            <a:r>
              <a:rPr lang="en-US" sz="2000" dirty="0" smtClean="0">
                <a:solidFill>
                  <a:srgbClr val="24B7D1"/>
                </a:solidFill>
                <a:latin typeface="Avenir Next Condensed Regular"/>
                <a:cs typeface="Avenir Next Condensed Regular"/>
              </a:rPr>
              <a:t>Arctic Resource Enhancement and Protection</a:t>
            </a:r>
          </a:p>
        </p:txBody>
      </p:sp>
      <p:sp>
        <p:nvSpPr>
          <p:cNvPr id="29" name="TextBox 28"/>
          <p:cNvSpPr txBox="1"/>
          <p:nvPr/>
        </p:nvSpPr>
        <p:spPr>
          <a:xfrm>
            <a:off x="7133339" y="5149719"/>
            <a:ext cx="1787255" cy="1015663"/>
          </a:xfrm>
          <a:prstGeom prst="rect">
            <a:avLst/>
          </a:prstGeom>
          <a:noFill/>
        </p:spPr>
        <p:txBody>
          <a:bodyPr wrap="square" rtlCol="0">
            <a:spAutoFit/>
          </a:bodyPr>
          <a:lstStyle/>
          <a:p>
            <a:r>
              <a:rPr lang="en-US" sz="2000" dirty="0" smtClean="0">
                <a:solidFill>
                  <a:srgbClr val="24B7D1"/>
                </a:solidFill>
                <a:latin typeface="Avenir Next Condensed Regular"/>
                <a:cs typeface="Avenir Next Condensed Regular"/>
              </a:rPr>
              <a:t>Regional and Internal Capacity Building</a:t>
            </a:r>
          </a:p>
        </p:txBody>
      </p:sp>
    </p:spTree>
    <p:extLst>
      <p:ext uri="{BB962C8B-B14F-4D97-AF65-F5344CB8AC3E}">
        <p14:creationId xmlns:p14="http://schemas.microsoft.com/office/powerpoint/2010/main" val="3857980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2855022"/>
            <a:ext cx="9423400"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pic>
        <p:nvPicPr>
          <p:cNvPr id="5" name="Picture 4" descr="Brenda Henry _ Kids on rocks at sunse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2853744"/>
          </a:xfrm>
          <a:prstGeom prst="rect">
            <a:avLst/>
          </a:prstGeom>
        </p:spPr>
      </p:pic>
      <p:sp>
        <p:nvSpPr>
          <p:cNvPr id="8" name="Rectangle 7"/>
          <p:cNvSpPr/>
          <p:nvPr/>
        </p:nvSpPr>
        <p:spPr>
          <a:xfrm>
            <a:off x="2430037" y="2587187"/>
            <a:ext cx="4624912" cy="674236"/>
          </a:xfrm>
          <a:prstGeom prst="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3"/>
          <p:cNvSpPr txBox="1">
            <a:spLocks/>
          </p:cNvSpPr>
          <p:nvPr/>
        </p:nvSpPr>
        <p:spPr>
          <a:xfrm>
            <a:off x="2618173" y="249465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Divisions</a:t>
            </a:r>
            <a:endParaRPr lang="en-US" sz="2800" b="0" dirty="0">
              <a:latin typeface="Linux Libertine Bold"/>
              <a:cs typeface="Linux Libertine Bold"/>
            </a:endParaRPr>
          </a:p>
        </p:txBody>
      </p:sp>
      <p:sp>
        <p:nvSpPr>
          <p:cNvPr id="9" name="Rounded Rectangle 8"/>
          <p:cNvSpPr/>
          <p:nvPr/>
        </p:nvSpPr>
        <p:spPr>
          <a:xfrm>
            <a:off x="313554" y="3841577"/>
            <a:ext cx="1410989" cy="1285752"/>
          </a:xfrm>
          <a:prstGeom prst="roundRect">
            <a:avLst/>
          </a:prstGeom>
          <a:blipFill rotWithShape="1">
            <a:blip r:embed="rId3" cstate="email">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038100" y="3841577"/>
            <a:ext cx="1410989" cy="1285752"/>
          </a:xfrm>
          <a:prstGeom prst="roundRect">
            <a:avLst/>
          </a:prstGeom>
          <a:blipFill rotWithShape="1">
            <a:blip r:embed="rId4" cstate="email">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883684" y="3841577"/>
            <a:ext cx="1410989" cy="1285752"/>
          </a:xfrm>
          <a:prstGeom prst="roundRect">
            <a:avLst/>
          </a:prstGeom>
          <a:blipFill rotWithShape="1">
            <a:blip r:embed="rId5" cstate="email">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643960" y="3841577"/>
            <a:ext cx="1410989" cy="1285752"/>
          </a:xfrm>
          <a:prstGeom prst="roundRect">
            <a:avLst/>
          </a:prstGeom>
          <a:blipFill rotWithShape="1">
            <a:blip r:embed="rId6" cstate="email">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7379804" y="3841577"/>
            <a:ext cx="1410989" cy="1285752"/>
          </a:xfrm>
          <a:prstGeom prst="roundRect">
            <a:avLst/>
          </a:prstGeom>
          <a:blipFill rotWithShape="1">
            <a:blip r:embed="rId7" cstate="email">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13554" y="5237888"/>
            <a:ext cx="1520735" cy="338554"/>
          </a:xfrm>
          <a:prstGeom prst="rect">
            <a:avLst/>
          </a:prstGeom>
          <a:noFill/>
        </p:spPr>
        <p:txBody>
          <a:bodyPr wrap="square" rtlCol="0">
            <a:spAutoFit/>
          </a:bodyPr>
          <a:lstStyle/>
          <a:p>
            <a:r>
              <a:rPr lang="en-US" sz="1600" dirty="0" smtClean="0">
                <a:latin typeface="Avenir Next Condensed Regular"/>
                <a:cs typeface="Avenir Next Condensed Regular"/>
              </a:rPr>
              <a:t>Administration</a:t>
            </a:r>
            <a:endParaRPr lang="en-US" sz="1600" dirty="0">
              <a:latin typeface="Avenir Next Condensed Regular"/>
              <a:cs typeface="Avenir Next Condensed Regular"/>
            </a:endParaRPr>
          </a:p>
        </p:txBody>
      </p:sp>
      <p:sp>
        <p:nvSpPr>
          <p:cNvPr id="21" name="TextBox 20"/>
          <p:cNvSpPr txBox="1"/>
          <p:nvPr/>
        </p:nvSpPr>
        <p:spPr>
          <a:xfrm>
            <a:off x="2038101" y="5237889"/>
            <a:ext cx="1520735" cy="830997"/>
          </a:xfrm>
          <a:prstGeom prst="rect">
            <a:avLst/>
          </a:prstGeom>
          <a:noFill/>
        </p:spPr>
        <p:txBody>
          <a:bodyPr wrap="square" rtlCol="0">
            <a:spAutoFit/>
          </a:bodyPr>
          <a:lstStyle/>
          <a:p>
            <a:r>
              <a:rPr lang="en-US" sz="1600" dirty="0" smtClean="0">
                <a:latin typeface="Avenir Next Condensed Regular"/>
                <a:cs typeface="Avenir Next Condensed Regular"/>
              </a:rPr>
              <a:t>Cultural &amp; Regional Development</a:t>
            </a:r>
            <a:endParaRPr lang="en-US" sz="1600" dirty="0">
              <a:latin typeface="Avenir Next Condensed Regular"/>
              <a:cs typeface="Avenir Next Condensed Regular"/>
            </a:endParaRPr>
          </a:p>
        </p:txBody>
      </p:sp>
      <p:sp>
        <p:nvSpPr>
          <p:cNvPr id="22" name="TextBox 21"/>
          <p:cNvSpPr txBox="1"/>
          <p:nvPr/>
        </p:nvSpPr>
        <p:spPr>
          <a:xfrm>
            <a:off x="3883685" y="5237888"/>
            <a:ext cx="1520735" cy="584775"/>
          </a:xfrm>
          <a:prstGeom prst="rect">
            <a:avLst/>
          </a:prstGeom>
          <a:noFill/>
        </p:spPr>
        <p:txBody>
          <a:bodyPr wrap="square" rtlCol="0">
            <a:spAutoFit/>
          </a:bodyPr>
          <a:lstStyle/>
          <a:p>
            <a:r>
              <a:rPr lang="en-US" sz="1600" dirty="0" smtClean="0">
                <a:latin typeface="Avenir Next Condensed Regular"/>
                <a:cs typeface="Avenir Next Condensed Regular"/>
              </a:rPr>
              <a:t>Community Services</a:t>
            </a:r>
            <a:endParaRPr lang="en-US" sz="1600" dirty="0">
              <a:latin typeface="Avenir Next Condensed Regular"/>
              <a:cs typeface="Avenir Next Condensed Regular"/>
            </a:endParaRPr>
          </a:p>
        </p:txBody>
      </p:sp>
      <p:sp>
        <p:nvSpPr>
          <p:cNvPr id="23" name="TextBox 22"/>
          <p:cNvSpPr txBox="1"/>
          <p:nvPr/>
        </p:nvSpPr>
        <p:spPr>
          <a:xfrm>
            <a:off x="5643961" y="5237889"/>
            <a:ext cx="1520735" cy="1077218"/>
          </a:xfrm>
          <a:prstGeom prst="rect">
            <a:avLst/>
          </a:prstGeom>
          <a:noFill/>
        </p:spPr>
        <p:txBody>
          <a:bodyPr wrap="square" rtlCol="0">
            <a:spAutoFit/>
          </a:bodyPr>
          <a:lstStyle/>
          <a:p>
            <a:r>
              <a:rPr lang="en-US" sz="1600" dirty="0" smtClean="0">
                <a:latin typeface="Avenir Next Condensed Regular"/>
                <a:cs typeface="Avenir Next Condensed Regular"/>
              </a:rPr>
              <a:t>Employment, Education and Supportive Services</a:t>
            </a:r>
            <a:endParaRPr lang="en-US" sz="1600" dirty="0">
              <a:latin typeface="Avenir Next Condensed Regular"/>
              <a:cs typeface="Avenir Next Condensed Regular"/>
            </a:endParaRPr>
          </a:p>
        </p:txBody>
      </p:sp>
      <p:sp>
        <p:nvSpPr>
          <p:cNvPr id="24" name="TextBox 23"/>
          <p:cNvSpPr txBox="1"/>
          <p:nvPr/>
        </p:nvSpPr>
        <p:spPr>
          <a:xfrm>
            <a:off x="7379803" y="5237888"/>
            <a:ext cx="1520735" cy="584775"/>
          </a:xfrm>
          <a:prstGeom prst="rect">
            <a:avLst/>
          </a:prstGeom>
          <a:noFill/>
        </p:spPr>
        <p:txBody>
          <a:bodyPr wrap="square" rtlCol="0">
            <a:spAutoFit/>
          </a:bodyPr>
          <a:lstStyle/>
          <a:p>
            <a:r>
              <a:rPr lang="en-US" sz="1600" dirty="0" smtClean="0">
                <a:latin typeface="Avenir Next Condensed Regular"/>
                <a:cs typeface="Avenir Next Condensed Regular"/>
              </a:rPr>
              <a:t>Natural Resources</a:t>
            </a:r>
            <a:endParaRPr lang="en-US" sz="1600" dirty="0">
              <a:latin typeface="Avenir Next Condensed Regular"/>
              <a:cs typeface="Avenir Next Condensed Regular"/>
            </a:endParaRPr>
          </a:p>
        </p:txBody>
      </p:sp>
    </p:spTree>
    <p:extLst>
      <p:ext uri="{BB962C8B-B14F-4D97-AF65-F5344CB8AC3E}">
        <p14:creationId xmlns:p14="http://schemas.microsoft.com/office/powerpoint/2010/main" val="3176564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2829622"/>
            <a:ext cx="9423400" cy="0"/>
          </a:xfrm>
          <a:prstGeom prst="line">
            <a:avLst/>
          </a:prstGeom>
          <a:ln w="57150"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1" descr="IMG_264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136"/>
            <a:ext cx="9144000" cy="2841520"/>
          </a:xfrm>
          <a:prstGeom prst="rect">
            <a:avLst/>
          </a:prstGeom>
        </p:spPr>
      </p:pic>
      <p:sp>
        <p:nvSpPr>
          <p:cNvPr id="3" name="Rectangle 2"/>
          <p:cNvSpPr/>
          <p:nvPr/>
        </p:nvSpPr>
        <p:spPr>
          <a:xfrm>
            <a:off x="2430037" y="2447609"/>
            <a:ext cx="4624912" cy="954931"/>
          </a:xfrm>
          <a:prstGeom prst="rect">
            <a:avLst/>
          </a:prstGeom>
          <a:solidFill>
            <a:schemeClr val="accent4">
              <a:lumMod val="65000"/>
              <a:lumOff val="3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4" name="Title 3"/>
          <p:cNvSpPr txBox="1">
            <a:spLocks/>
          </p:cNvSpPr>
          <p:nvPr/>
        </p:nvSpPr>
        <p:spPr>
          <a:xfrm>
            <a:off x="2618173" y="2494650"/>
            <a:ext cx="4217292" cy="704053"/>
          </a:xfrm>
          <a:prstGeom prst="rect">
            <a:avLst/>
          </a:prstGeom>
        </p:spPr>
        <p:txBody>
          <a:bodyPr vert="horz" lIns="91440" rIns="45720" rtlCol="0" anchor="ctr">
            <a:normAutofit fontScale="85000" lnSpcReduction="2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Education Employment and Supportive Services</a:t>
            </a:r>
            <a:endParaRPr lang="en-US" sz="2800" b="0" dirty="0">
              <a:latin typeface="Linux Libertine Bold"/>
              <a:cs typeface="Linux Libertine Bold"/>
            </a:endParaRPr>
          </a:p>
        </p:txBody>
      </p:sp>
      <p:cxnSp>
        <p:nvCxnSpPr>
          <p:cNvPr id="5" name="Straight Connector 4"/>
          <p:cNvCxnSpPr/>
          <p:nvPr/>
        </p:nvCxnSpPr>
        <p:spPr>
          <a:xfrm>
            <a:off x="4828723" y="3700459"/>
            <a:ext cx="15677" cy="2932143"/>
          </a:xfrm>
          <a:prstGeom prst="line">
            <a:avLst/>
          </a:prstGeom>
          <a:ln>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0329" y="3512300"/>
            <a:ext cx="3966451" cy="2585323"/>
          </a:xfrm>
          <a:prstGeom prst="rect">
            <a:avLst/>
          </a:prstGeom>
          <a:noFill/>
        </p:spPr>
        <p:txBody>
          <a:bodyPr wrap="square" rtlCol="0">
            <a:spAutoFit/>
          </a:bodyPr>
          <a:lstStyle/>
          <a:p>
            <a:r>
              <a:rPr lang="en-US" dirty="0" smtClean="0"/>
              <a:t>Head Start/Early Head Start/Child Care</a:t>
            </a:r>
          </a:p>
          <a:p>
            <a:r>
              <a:rPr lang="en-US" dirty="0" smtClean="0"/>
              <a:t>Child Care Assistance &amp; Licensing</a:t>
            </a:r>
          </a:p>
          <a:p>
            <a:r>
              <a:rPr lang="en-US" dirty="0" smtClean="0"/>
              <a:t>Community Education/GED Program</a:t>
            </a:r>
          </a:p>
          <a:p>
            <a:r>
              <a:rPr lang="en-US" dirty="0" smtClean="0"/>
              <a:t>Employment &amp; Training Program</a:t>
            </a:r>
          </a:p>
          <a:p>
            <a:r>
              <a:rPr lang="en-US" dirty="0" smtClean="0"/>
              <a:t>Education Development Services</a:t>
            </a:r>
          </a:p>
          <a:p>
            <a:r>
              <a:rPr lang="en-US" dirty="0" smtClean="0"/>
              <a:t>Caleb Scholars Program</a:t>
            </a:r>
          </a:p>
          <a:p>
            <a:r>
              <a:rPr lang="en-US" dirty="0" smtClean="0"/>
              <a:t>Workforce Development Services</a:t>
            </a:r>
          </a:p>
          <a:p>
            <a:r>
              <a:rPr lang="en-US" dirty="0" smtClean="0"/>
              <a:t>Vocational Rehabilitation Program</a:t>
            </a:r>
          </a:p>
          <a:p>
            <a:endParaRPr lang="en-US" dirty="0"/>
          </a:p>
        </p:txBody>
      </p:sp>
      <p:sp>
        <p:nvSpPr>
          <p:cNvPr id="9" name="TextBox 8"/>
          <p:cNvSpPr txBox="1"/>
          <p:nvPr/>
        </p:nvSpPr>
        <p:spPr>
          <a:xfrm>
            <a:off x="5173629" y="3512301"/>
            <a:ext cx="3762640" cy="2862323"/>
          </a:xfrm>
          <a:prstGeom prst="rect">
            <a:avLst/>
          </a:prstGeom>
          <a:noFill/>
        </p:spPr>
        <p:txBody>
          <a:bodyPr wrap="square" rtlCol="0">
            <a:spAutoFit/>
          </a:bodyPr>
          <a:lstStyle/>
          <a:p>
            <a:r>
              <a:rPr lang="en-US" dirty="0" smtClean="0"/>
              <a:t>Direct Employment</a:t>
            </a:r>
          </a:p>
          <a:p>
            <a:r>
              <a:rPr lang="en-US" dirty="0" smtClean="0"/>
              <a:t>Supportive Services</a:t>
            </a:r>
          </a:p>
          <a:p>
            <a:r>
              <a:rPr lang="en-US" dirty="0" smtClean="0"/>
              <a:t>Higher Education</a:t>
            </a:r>
          </a:p>
          <a:p>
            <a:r>
              <a:rPr lang="en-US" dirty="0"/>
              <a:t> </a:t>
            </a:r>
            <a:r>
              <a:rPr lang="en-US" dirty="0" smtClean="0"/>
              <a:t>Vocational Training</a:t>
            </a:r>
          </a:p>
          <a:p>
            <a:r>
              <a:rPr lang="en-US" dirty="0" smtClean="0"/>
              <a:t>Village Based Training</a:t>
            </a:r>
          </a:p>
          <a:p>
            <a:r>
              <a:rPr lang="en-US" dirty="0" smtClean="0"/>
              <a:t>General Assistance</a:t>
            </a:r>
          </a:p>
          <a:p>
            <a:r>
              <a:rPr lang="en-US" dirty="0"/>
              <a:t>Summer Youth Work Program &amp; Apprenticeship</a:t>
            </a:r>
          </a:p>
          <a:p>
            <a:endParaRPr lang="en-US" dirty="0" smtClean="0"/>
          </a:p>
          <a:p>
            <a:endParaRPr lang="en-US" dirty="0"/>
          </a:p>
        </p:txBody>
      </p:sp>
    </p:spTree>
    <p:extLst>
      <p:ext uri="{BB962C8B-B14F-4D97-AF65-F5344CB8AC3E}">
        <p14:creationId xmlns:p14="http://schemas.microsoft.com/office/powerpoint/2010/main" val="690241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48" t="13468" r="16028" b="23239"/>
          <a:stretch/>
        </p:blipFill>
        <p:spPr>
          <a:xfrm>
            <a:off x="-201039" y="726332"/>
            <a:ext cx="9736573" cy="4403388"/>
          </a:xfrm>
          <a:prstGeom prst="rect">
            <a:avLst/>
          </a:prstGeom>
        </p:spPr>
      </p:pic>
    </p:spTree>
    <p:extLst>
      <p:ext uri="{BB962C8B-B14F-4D97-AF65-F5344CB8AC3E}">
        <p14:creationId xmlns:p14="http://schemas.microsoft.com/office/powerpoint/2010/main" val="3251337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855022"/>
            <a:ext cx="9423400"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pic>
        <p:nvPicPr>
          <p:cNvPr id="5" name="Picture 4" descr="IMG_184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2853744"/>
          </a:xfrm>
          <a:prstGeom prst="rect">
            <a:avLst/>
          </a:prstGeom>
        </p:spPr>
      </p:pic>
      <p:sp>
        <p:nvSpPr>
          <p:cNvPr id="3" name="Rectangle 2"/>
          <p:cNvSpPr/>
          <p:nvPr/>
        </p:nvSpPr>
        <p:spPr>
          <a:xfrm>
            <a:off x="2430037" y="2587186"/>
            <a:ext cx="4624912" cy="909434"/>
          </a:xfrm>
          <a:prstGeom prst="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txBox="1">
            <a:spLocks/>
          </p:cNvSpPr>
          <p:nvPr/>
        </p:nvSpPr>
        <p:spPr>
          <a:xfrm>
            <a:off x="2618173" y="2682810"/>
            <a:ext cx="4217292" cy="70405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bg1"/>
                </a:solidFill>
                <a:effectLst>
                  <a:outerShdw blurRad="50800" dist="38100" dir="2700000" algn="tl" rotWithShape="0">
                    <a:prstClr val="black">
                      <a:alpha val="40000"/>
                    </a:prstClr>
                  </a:outerShdw>
                </a:effectLst>
                <a:latin typeface="+mj-lt"/>
                <a:ea typeface="+mj-ea"/>
                <a:cs typeface="+mj-cs"/>
              </a:defRPr>
            </a:lvl1pPr>
            <a:extLst/>
          </a:lstStyle>
          <a:p>
            <a:pPr algn="ctr"/>
            <a:r>
              <a:rPr lang="en-US" sz="2800" b="0" dirty="0" smtClean="0">
                <a:latin typeface="Linux Libertine Bold"/>
                <a:cs typeface="Linux Libertine Bold"/>
              </a:rPr>
              <a:t>Goal</a:t>
            </a:r>
            <a:endParaRPr lang="en-US" sz="2800" b="0" dirty="0">
              <a:latin typeface="Linux Libertine Bold"/>
              <a:cs typeface="Linux Libertine Bold"/>
            </a:endParaRPr>
          </a:p>
        </p:txBody>
      </p:sp>
      <p:sp>
        <p:nvSpPr>
          <p:cNvPr id="6" name="TextBox 5"/>
          <p:cNvSpPr txBox="1"/>
          <p:nvPr/>
        </p:nvSpPr>
        <p:spPr>
          <a:xfrm>
            <a:off x="496980" y="3337384"/>
            <a:ext cx="8429439" cy="2862322"/>
          </a:xfrm>
          <a:prstGeom prst="rect">
            <a:avLst/>
          </a:prstGeom>
          <a:noFill/>
        </p:spPr>
        <p:txBody>
          <a:bodyPr wrap="square" rtlCol="0">
            <a:spAutoFit/>
          </a:bodyPr>
          <a:lstStyle/>
          <a:p>
            <a:endParaRPr lang="en-US" dirty="0"/>
          </a:p>
          <a:p>
            <a:r>
              <a:rPr lang="en-US" dirty="0" smtClean="0"/>
              <a:t>To </a:t>
            </a:r>
            <a:r>
              <a:rPr lang="en-US" dirty="0"/>
              <a:t>support activities that assist low-income, unemployed, underemployed, homeless individuals, through a wide variety of services that promote and lead to self-sufficiency reducing poverty and joblessness within the communities we serve. The potential benefits of achieving self-sufficiency through employment includes income, economic options, enhanced self-worth, and serving as a needed role models for children, as well as contributing to the community through work and reducing poverty. This goal aligns with the mission of Kawerak, which is to serve low-income Alaska Native families and youth, working to “advance the capacity of our people &amp; tribes for the benefit of our region.”</a:t>
            </a:r>
            <a:endParaRPr lang="en-US" dirty="0" smtClean="0"/>
          </a:p>
        </p:txBody>
      </p:sp>
    </p:spTree>
    <p:extLst>
      <p:ext uri="{BB962C8B-B14F-4D97-AF65-F5344CB8AC3E}">
        <p14:creationId xmlns:p14="http://schemas.microsoft.com/office/powerpoint/2010/main" val="2487297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ustom 13">
      <a:dk1>
        <a:srgbClr val="C83C0C"/>
      </a:dk1>
      <a:lt1>
        <a:sysClr val="window" lastClr="FFFFFF"/>
      </a:lt1>
      <a:dk2>
        <a:srgbClr val="48231E"/>
      </a:dk2>
      <a:lt2>
        <a:srgbClr val="AEF1FC"/>
      </a:lt2>
      <a:accent1>
        <a:srgbClr val="D55209"/>
      </a:accent1>
      <a:accent2>
        <a:srgbClr val="11869D"/>
      </a:accent2>
      <a:accent3>
        <a:srgbClr val="B7BEBF"/>
      </a:accent3>
      <a:accent4>
        <a:srgbClr val="000000"/>
      </a:accent4>
      <a:accent5>
        <a:srgbClr val="FA8132"/>
      </a:accent5>
      <a:accent6>
        <a:srgbClr val="24B7D1"/>
      </a:accent6>
      <a:hlink>
        <a:srgbClr val="FFDE66"/>
      </a:hlink>
      <a:folHlink>
        <a:srgbClr val="C0AEBC"/>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7762</TotalTime>
  <Words>1368</Words>
  <Application>Microsoft Office PowerPoint</Application>
  <PresentationFormat>On-screen Show (4:3)</PresentationFormat>
  <Paragraphs>95</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Avenir Next Condensed Regular</vt:lpstr>
      <vt:lpstr>Calibri</vt:lpstr>
      <vt:lpstr>Corbel</vt:lpstr>
      <vt:lpstr>Linux Libertine Bold</vt:lpstr>
      <vt:lpstr>Wingdings</vt:lpstr>
      <vt:lpstr>Wingdings 2</vt:lpstr>
      <vt:lpstr>Wingdings 3</vt:lpstr>
      <vt:lpstr>Module</vt:lpstr>
      <vt:lpstr>PowerPoint Presentation</vt:lpstr>
      <vt:lpstr>PowerPoint Presentation</vt:lpstr>
      <vt:lpstr>PowerPoint Presentation</vt:lpstr>
      <vt:lpstr>Kawerak Board of Directors</vt:lpstr>
      <vt:lpstr>Strategic Priorities 2016-2020</vt:lpstr>
      <vt:lpstr>PowerPoint Presentation</vt:lpstr>
      <vt:lpstr>PowerPoint Presentation</vt:lpstr>
      <vt:lpstr>PowerPoint Presentation</vt:lpstr>
      <vt:lpstr>PowerPoint Presentation</vt:lpstr>
      <vt:lpstr>PowerPoint Presentation</vt:lpstr>
      <vt:lpstr>PowerPoint Presentation</vt:lpstr>
      <vt:lpstr>Targeted Communities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DSlingsby</dc:creator>
  <cp:lastModifiedBy>Luisa Machuca</cp:lastModifiedBy>
  <cp:revision>71</cp:revision>
  <cp:lastPrinted>2018-11-03T02:14:23Z</cp:lastPrinted>
  <dcterms:created xsi:type="dcterms:W3CDTF">2018-10-29T21:12:07Z</dcterms:created>
  <dcterms:modified xsi:type="dcterms:W3CDTF">2019-08-19T18:37:05Z</dcterms:modified>
</cp:coreProperties>
</file>